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323" r:id="rId3"/>
    <p:sldId id="316" r:id="rId4"/>
    <p:sldId id="257" r:id="rId5"/>
    <p:sldId id="322" r:id="rId6"/>
    <p:sldId id="359" r:id="rId7"/>
    <p:sldId id="365" r:id="rId8"/>
    <p:sldId id="369" r:id="rId9"/>
    <p:sldId id="366" r:id="rId10"/>
    <p:sldId id="367" r:id="rId11"/>
    <p:sldId id="368" r:id="rId12"/>
    <p:sldId id="363" r:id="rId13"/>
    <p:sldId id="370" r:id="rId14"/>
    <p:sldId id="371" r:id="rId15"/>
    <p:sldId id="364" r:id="rId16"/>
    <p:sldId id="32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50" d="100"/>
          <a:sy n="50" d="100"/>
        </p:scale>
        <p:origin x="-204" y="-63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28/12/2013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0.xml"/><Relationship Id="rId13" Type="http://schemas.openxmlformats.org/officeDocument/2006/relationships/slide" Target="../slides/slide15.xml"/><Relationship Id="rId3" Type="http://schemas.openxmlformats.org/officeDocument/2006/relationships/slide" Target="../slides/slide3.xml"/><Relationship Id="rId7" Type="http://schemas.openxmlformats.org/officeDocument/2006/relationships/slide" Target="../slides/slide9.xml"/><Relationship Id="rId12" Type="http://schemas.openxmlformats.org/officeDocument/2006/relationships/slide" Target="../slides/slide14.xml"/><Relationship Id="rId2" Type="http://schemas.openxmlformats.org/officeDocument/2006/relationships/slide" Target="../slides/slide2.xml"/><Relationship Id="rId1" Type="http://schemas.openxmlformats.org/officeDocument/2006/relationships/slideMaster" Target="../slideMasters/slideMaster1.xml"/><Relationship Id="rId6" Type="http://schemas.openxmlformats.org/officeDocument/2006/relationships/slide" Target="../slides/slide8.xml"/><Relationship Id="rId11" Type="http://schemas.openxmlformats.org/officeDocument/2006/relationships/slide" Target="../slides/slide13.xml"/><Relationship Id="rId5" Type="http://schemas.openxmlformats.org/officeDocument/2006/relationships/slide" Target="../slides/slide6.xml"/><Relationship Id="rId10" Type="http://schemas.openxmlformats.org/officeDocument/2006/relationships/slide" Target="../slides/slide12.xml"/><Relationship Id="rId4" Type="http://schemas.openxmlformats.org/officeDocument/2006/relationships/slide" Target="../slides/slide16.xml"/><Relationship Id="rId9" Type="http://schemas.openxmlformats.org/officeDocument/2006/relationships/slide" Target="../slides/slide1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28/12/2013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28/12/2013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28/12/2013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28/12/2013</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9315" y="6600202"/>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1019460" y="6597352"/>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11" name="Round Same Side Corner Rectangle 10">
            <a:hlinkClick r:id="rId4" action="ppaction://hlinksldjump"/>
          </p:cNvPr>
          <p:cNvSpPr/>
          <p:nvPr userDrawn="1"/>
        </p:nvSpPr>
        <p:spPr>
          <a:xfrm>
            <a:off x="5148064" y="6597352"/>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12" name="Round Same Side Corner Rectangle 11">
            <a:hlinkClick r:id="rId5" action="ppaction://hlinksldjump"/>
          </p:cNvPr>
          <p:cNvSpPr/>
          <p:nvPr userDrawn="1"/>
        </p:nvSpPr>
        <p:spPr>
          <a:xfrm>
            <a:off x="1885589"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userDrawn="1"/>
        </p:nvSpPr>
        <p:spPr>
          <a:xfrm>
            <a:off x="224766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4" name="Round Same Side Corner Rectangle 13">
            <a:hlinkClick r:id="rId7" action="ppaction://hlinksldjump"/>
          </p:cNvPr>
          <p:cNvSpPr/>
          <p:nvPr userDrawn="1"/>
        </p:nvSpPr>
        <p:spPr>
          <a:xfrm>
            <a:off x="2609735"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5" name="Round Same Side Corner Rectangle 14">
            <a:hlinkClick r:id="rId8" action="ppaction://hlinksldjump"/>
          </p:cNvPr>
          <p:cNvSpPr/>
          <p:nvPr userDrawn="1"/>
        </p:nvSpPr>
        <p:spPr>
          <a:xfrm>
            <a:off x="2971808"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6" name="Round Same Side Corner Rectangle 15">
            <a:hlinkClick r:id="rId9" action="ppaction://hlinksldjump"/>
          </p:cNvPr>
          <p:cNvSpPr/>
          <p:nvPr userDrawn="1"/>
        </p:nvSpPr>
        <p:spPr>
          <a:xfrm>
            <a:off x="3333881"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7" name="Round Same Side Corner Rectangle 16">
            <a:hlinkClick r:id="rId10" action="ppaction://hlinksldjump"/>
          </p:cNvPr>
          <p:cNvSpPr/>
          <p:nvPr userDrawn="1"/>
        </p:nvSpPr>
        <p:spPr>
          <a:xfrm>
            <a:off x="3695954"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8" name="Round Same Side Corner Rectangle 17">
            <a:hlinkClick r:id="rId11" action="ppaction://hlinksldjump"/>
          </p:cNvPr>
          <p:cNvSpPr/>
          <p:nvPr userDrawn="1"/>
        </p:nvSpPr>
        <p:spPr>
          <a:xfrm>
            <a:off x="4058027"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9" name="Round Same Side Corner Rectangle 18">
            <a:hlinkClick r:id="rId12" action="ppaction://hlinksldjump"/>
          </p:cNvPr>
          <p:cNvSpPr/>
          <p:nvPr userDrawn="1"/>
        </p:nvSpPr>
        <p:spPr>
          <a:xfrm>
            <a:off x="4420100"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
        <p:nvSpPr>
          <p:cNvPr id="27" name="Round Same Side Corner Rectangle 26">
            <a:hlinkClick r:id="rId13" action="ppaction://hlinksldjump"/>
          </p:cNvPr>
          <p:cNvSpPr/>
          <p:nvPr userDrawn="1"/>
        </p:nvSpPr>
        <p:spPr>
          <a:xfrm>
            <a:off x="4782173"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28/12/2013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28/12/2013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28/12/2013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28/12/2013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28/12/2013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28/12/2013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28/12/2013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28/12/2013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dKS3yY_Q8TK8jM&amp;tbnid=u1InKXHillB6yM:&amp;ved=0CAUQjRw&amp;url=http://zatz.com/computingunplugged/article/cell-phone-technology-and-the-business-traveler-from-office-phone-to-mobile-office/&amp;ei=_jO8UoSsOIXW0QWOooHIDg&amp;bvm=bv.58187178,d.ZG4&amp;psig=AFQjCNHPqvEZpABO1WikuARbO8A5_ZYgcQ&amp;ust=1388152119182949" TargetMode="External"/><Relationship Id="rId2" Type="http://schemas.openxmlformats.org/officeDocument/2006/relationships/hyperlink" Target="http://www.digitaltrends.com/mobile/mobile-phone-world-population-2014/" TargetMode="Externa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hyperlink" Target="http://www.google.co.uk/url?sa=i&amp;rct=j&amp;q=&amp;esrc=s&amp;frm=1&amp;source=images&amp;cd=&amp;cad=rja&amp;docid=lE2VYPm42FYhwM&amp;tbnid=972eTgaKsjfcTM:&amp;ved=0CAUQjRw&amp;url=http://www.platinum.matthey.com/news-and-events/news-articles/2008/august/20th/japan-seeing-the-benefit-of-pgm-recycling-&amp;ei=iTm8UqKKPKaz0QXQyIDoBg&amp;bvm=bv.58187178,d.ZG4&amp;psig=AFQjCNHAcdFc67dEkQdEWyEg8mBPrnOALA&amp;ust=1388153582472141" TargetMode="Externa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2" Type="http://schemas.openxmlformats.org/officeDocument/2006/relationships/hyperlink" Target="http://www.eyewitnesstohistory.com/goldenspike.ht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IBM%20-%20Smarter%20Planet%2002.pdf" TargetMode="External"/><Relationship Id="rId2" Type="http://schemas.openxmlformats.org/officeDocument/2006/relationships/hyperlink" Target="IBM%20-%20Smarter%20Planet%2001.pdf" TargetMode="External"/><Relationship Id="rId1" Type="http://schemas.openxmlformats.org/officeDocument/2006/relationships/slideLayout" Target="../slideLayouts/slideLayout2.xml"/><Relationship Id="rId5" Type="http://schemas.openxmlformats.org/officeDocument/2006/relationships/hyperlink" Target="http://www.ibm.com/smarterplanet/uk/en/?cmp=100KX&amp;ct=100KX09A&amp;cr=ooh_sp&amp;cm=P&amp;csr=neiotuk_agenda-q42010&amp;ccy=GB&amp;cd=2010-11-02" TargetMode="External"/><Relationship Id="rId4" Type="http://schemas.openxmlformats.org/officeDocument/2006/relationships/hyperlink" Target="IBM%20-%20Smarter%20Planet%2003.pdf"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IBM%20-%20Smarter%20Planet%2002.pdf" TargetMode="External"/><Relationship Id="rId2" Type="http://schemas.openxmlformats.org/officeDocument/2006/relationships/hyperlink" Target="IBM%20-%20Smarter%20Planet%2001.pdf" TargetMode="External"/><Relationship Id="rId1" Type="http://schemas.openxmlformats.org/officeDocument/2006/relationships/slideLayout" Target="../slideLayouts/slideLayout2.xml"/><Relationship Id="rId4" Type="http://schemas.openxmlformats.org/officeDocument/2006/relationships/hyperlink" Target="IBM%20-%20Smarter%20Planet%2003.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3"/>
            <a:ext cx="7772400" cy="1440160"/>
          </a:xfrm>
        </p:spPr>
        <p:txBody>
          <a:bodyPr/>
          <a:lstStyle/>
          <a:p>
            <a:r>
              <a:rPr lang="en-GB" dirty="0" smtClean="0"/>
              <a:t>Unit 42</a:t>
            </a:r>
            <a:endParaRPr lang="en-GB" dirty="0"/>
          </a:p>
        </p:txBody>
      </p:sp>
      <p:sp>
        <p:nvSpPr>
          <p:cNvPr id="3" name="Subtitle 2"/>
          <p:cNvSpPr>
            <a:spLocks noGrp="1"/>
          </p:cNvSpPr>
          <p:nvPr>
            <p:ph type="subTitle" idx="1"/>
          </p:nvPr>
        </p:nvSpPr>
        <p:spPr>
          <a:xfrm>
            <a:off x="1081844" y="1760622"/>
            <a:ext cx="7772400" cy="1524362"/>
          </a:xfrm>
        </p:spPr>
        <p:txBody>
          <a:bodyPr wrap="none">
            <a:noAutofit/>
          </a:bodyPr>
          <a:lstStyle/>
          <a:p>
            <a:r>
              <a:rPr lang="en-GB" sz="4000" dirty="0" smtClean="0"/>
              <a:t> </a:t>
            </a:r>
            <a:r>
              <a:rPr lang="en-GB" sz="4000" dirty="0"/>
              <a:t>DEVELOPING A SMARTER </a:t>
            </a:r>
            <a:r>
              <a:rPr lang="en-GB" sz="4000" dirty="0" smtClean="0"/>
              <a:t>PLANET</a:t>
            </a:r>
            <a:br>
              <a:rPr lang="en-GB" sz="4000" dirty="0" smtClean="0"/>
            </a:br>
            <a:r>
              <a:rPr lang="en-GB" sz="3600" b="1" dirty="0"/>
              <a:t>D/505/5400 </a:t>
            </a:r>
            <a:endParaRPr lang="en-GB" sz="3600" dirty="0"/>
          </a:p>
          <a:p>
            <a:r>
              <a:rPr lang="en-GB" sz="3600" b="1" dirty="0"/>
              <a:t>LEVEL </a:t>
            </a:r>
            <a:r>
              <a:rPr lang="en-GB" sz="3600" b="1" dirty="0" smtClean="0"/>
              <a:t>3</a:t>
            </a:r>
            <a:endParaRPr lang="en-GB" sz="3600" dirty="0"/>
          </a:p>
        </p:txBody>
      </p:sp>
      <p:sp>
        <p:nvSpPr>
          <p:cNvPr id="4" name="TextBox 3"/>
          <p:cNvSpPr txBox="1"/>
          <p:nvPr/>
        </p:nvSpPr>
        <p:spPr>
          <a:xfrm>
            <a:off x="1259633" y="4079974"/>
            <a:ext cx="7704856" cy="1077218"/>
          </a:xfrm>
          <a:prstGeom prst="rect">
            <a:avLst/>
          </a:prstGeom>
          <a:noFill/>
        </p:spPr>
        <p:txBody>
          <a:bodyPr wrap="square" rtlCol="0">
            <a:spAutoFit/>
          </a:bodyPr>
          <a:lstStyle/>
          <a:p>
            <a:pPr algn="r"/>
            <a:r>
              <a:rPr lang="en-GB" sz="3200" b="1" dirty="0" smtClean="0"/>
              <a:t>LO1 - </a:t>
            </a:r>
            <a:r>
              <a:rPr lang="en-GB" sz="3200" dirty="0" smtClean="0"/>
              <a:t>Understand </a:t>
            </a:r>
            <a:r>
              <a:rPr lang="en-GB" sz="3200" dirty="0"/>
              <a:t>what is meant by a smarter planet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80728"/>
            <a:ext cx="6768752" cy="5328592"/>
          </a:xfrm>
        </p:spPr>
        <p:txBody>
          <a:bodyPr>
            <a:noAutofit/>
          </a:bodyPr>
          <a:lstStyle/>
          <a:p>
            <a:r>
              <a:rPr lang="en-GB" sz="1600" dirty="0" smtClean="0"/>
              <a:t>The biggest obvious change we see around us and assume that this is progress is our Phones and the way we communicate. The technology in the way the information travels has changed once in twenty five years in that we now use signal towers to transfer the information instead of satellites.</a:t>
            </a:r>
          </a:p>
          <a:p>
            <a:r>
              <a:rPr lang="en-GB" sz="1600" dirty="0" smtClean="0"/>
              <a:t>Changes that are less obvious but push the demand for newer and more capable technology includes screens, batteries, storage, apps, size and design. Currently there are 6billion phone subscriptions in use and the number of phones per person is due to exceed one per person </a:t>
            </a:r>
            <a:r>
              <a:rPr lang="en-GB" sz="1600" dirty="0" smtClean="0">
                <a:hlinkClick r:id="rId2"/>
              </a:rPr>
              <a:t>this year</a:t>
            </a:r>
            <a:r>
              <a:rPr lang="en-GB" sz="1600" dirty="0" smtClean="0"/>
              <a:t>.</a:t>
            </a:r>
          </a:p>
          <a:p>
            <a:r>
              <a:rPr lang="en-GB" sz="1600" dirty="0" smtClean="0"/>
              <a:t>In the next three years the blurred line between Phone and Tablet will diminish as phones get more capable. The number of text messages is already 5000 per second and 6billion in December alone. Add to this Twitter and Instant Messaging it is surprising we have time to talk.</a:t>
            </a:r>
          </a:p>
          <a:p>
            <a:pPr marL="109728" indent="0">
              <a:buNone/>
            </a:pPr>
            <a:r>
              <a:rPr lang="en-GB" sz="1600" b="1" dirty="0"/>
              <a:t>Task </a:t>
            </a:r>
            <a:r>
              <a:rPr lang="en-GB" sz="1600" b="1" dirty="0" smtClean="0"/>
              <a:t>4 </a:t>
            </a:r>
            <a:r>
              <a:rPr lang="en-GB" sz="1600" b="1" dirty="0"/>
              <a:t>– </a:t>
            </a:r>
            <a:r>
              <a:rPr lang="en-GB" sz="1600" b="1" dirty="0" smtClean="0"/>
              <a:t>P1.4 </a:t>
            </a:r>
            <a:r>
              <a:rPr lang="en-GB" sz="1600" b="1" dirty="0"/>
              <a:t>– </a:t>
            </a:r>
            <a:r>
              <a:rPr lang="en-GB" sz="1600" dirty="0"/>
              <a:t>Discuss the scope of automation within </a:t>
            </a:r>
            <a:r>
              <a:rPr lang="en-GB" sz="1600" b="1" dirty="0"/>
              <a:t>three</a:t>
            </a:r>
            <a:r>
              <a:rPr lang="en-GB" sz="1600" dirty="0"/>
              <a:t> automated technologies and the social impact these changes have made on society.</a:t>
            </a:r>
          </a:p>
          <a:p>
            <a:endParaRPr lang="en-GB" sz="1600" dirty="0" smtClean="0"/>
          </a:p>
        </p:txBody>
      </p:sp>
      <p:sp>
        <p:nvSpPr>
          <p:cNvPr id="2" name="Title 1"/>
          <p:cNvSpPr>
            <a:spLocks noGrp="1"/>
          </p:cNvSpPr>
          <p:nvPr>
            <p:ph type="title"/>
          </p:nvPr>
        </p:nvSpPr>
        <p:spPr>
          <a:xfrm>
            <a:off x="251520" y="112952"/>
            <a:ext cx="8712968" cy="795768"/>
          </a:xfrm>
        </p:spPr>
        <p:txBody>
          <a:bodyPr>
            <a:noAutofit/>
          </a:bodyPr>
          <a:lstStyle/>
          <a:p>
            <a:r>
              <a:rPr lang="en-GB" sz="2500" dirty="0" smtClean="0"/>
              <a:t>P1.4 </a:t>
            </a:r>
            <a:r>
              <a:rPr lang="en-GB" sz="2500" dirty="0"/>
              <a:t>- Technological </a:t>
            </a:r>
            <a:r>
              <a:rPr lang="en-GB" sz="2500" dirty="0" smtClean="0"/>
              <a:t>developments - Communication</a:t>
            </a:r>
            <a:endParaRPr lang="en-US" sz="2500" dirty="0"/>
          </a:p>
        </p:txBody>
      </p:sp>
      <p:pic>
        <p:nvPicPr>
          <p:cNvPr id="1028" name="Picture 4" descr="http://imageserver.zatzonline.com/websites/computingunplugged/issues/issue200708/00002024-a.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4288" y="908720"/>
            <a:ext cx="1836052" cy="201622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platinum.matthey.com/uploaded_files/news%20room%20pics/mobile_phones_dump_th.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93384" y="3068960"/>
            <a:ext cx="1823441" cy="258928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Table 6"/>
          <p:cNvGraphicFramePr>
            <a:graphicFrameLocks noGrp="1"/>
          </p:cNvGraphicFramePr>
          <p:nvPr>
            <p:extLst>
              <p:ext uri="{D42A27DB-BD31-4B8C-83A1-F6EECF244321}">
                <p14:modId xmlns:p14="http://schemas.microsoft.com/office/powerpoint/2010/main" val="1780232471"/>
              </p:ext>
            </p:extLst>
          </p:nvPr>
        </p:nvGraphicFramePr>
        <p:xfrm>
          <a:off x="323528" y="5935176"/>
          <a:ext cx="8640960" cy="518160"/>
        </p:xfrm>
        <a:graphic>
          <a:graphicData uri="http://schemas.openxmlformats.org/drawingml/2006/table">
            <a:tbl>
              <a:tblPr firstRow="1" bandRow="1">
                <a:tableStyleId>{5C22544A-7EE6-4342-B048-85BDC9FD1C3A}</a:tableStyleId>
              </a:tblPr>
              <a:tblGrid>
                <a:gridCol w="1728192"/>
                <a:gridCol w="1728192"/>
                <a:gridCol w="1728192"/>
                <a:gridCol w="1728192"/>
                <a:gridCol w="1728192"/>
              </a:tblGrid>
              <a:tr h="370840">
                <a:tc>
                  <a:txBody>
                    <a:bodyPr/>
                    <a:lstStyle/>
                    <a:p>
                      <a:pPr algn="ctr"/>
                      <a:r>
                        <a:rPr lang="en-GB" sz="1400" b="0" dirty="0" smtClean="0"/>
                        <a:t>Technical Change</a:t>
                      </a:r>
                      <a:endParaRPr lang="en-GB" sz="1400" b="0" dirty="0"/>
                    </a:p>
                  </a:txBody>
                  <a:tcPr/>
                </a:tc>
                <a:tc>
                  <a:txBody>
                    <a:bodyPr/>
                    <a:lstStyle/>
                    <a:p>
                      <a:pPr algn="ctr"/>
                      <a:r>
                        <a:rPr lang="en-GB" sz="1400" b="0" dirty="0" smtClean="0"/>
                        <a:t>Condition for change</a:t>
                      </a:r>
                      <a:endParaRPr lang="en-GB" sz="1400" b="0" dirty="0"/>
                    </a:p>
                  </a:txBody>
                  <a:tcPr/>
                </a:tc>
                <a:tc>
                  <a:txBody>
                    <a:bodyPr/>
                    <a:lstStyle/>
                    <a:p>
                      <a:pPr algn="ctr"/>
                      <a:r>
                        <a:rPr lang="en-GB" sz="1400" b="0" dirty="0" smtClean="0"/>
                        <a:t>Impact</a:t>
                      </a:r>
                      <a:r>
                        <a:rPr lang="en-GB" sz="1400" b="0" baseline="0" dirty="0" smtClean="0"/>
                        <a:t> of Change</a:t>
                      </a:r>
                      <a:endParaRPr lang="en-GB" sz="1400" b="0" dirty="0"/>
                    </a:p>
                  </a:txBody>
                  <a:tcPr/>
                </a:tc>
                <a:tc>
                  <a:txBody>
                    <a:bodyPr/>
                    <a:lstStyle/>
                    <a:p>
                      <a:pPr algn="ctr"/>
                      <a:r>
                        <a:rPr lang="en-GB" sz="1400" b="0" dirty="0" smtClean="0"/>
                        <a:t>Benefits</a:t>
                      </a:r>
                      <a:r>
                        <a:rPr lang="en-GB" sz="1400" b="0" baseline="0" dirty="0" smtClean="0"/>
                        <a:t> of change</a:t>
                      </a:r>
                      <a:endParaRPr lang="en-GB" sz="1400" b="0" dirty="0"/>
                    </a:p>
                  </a:txBody>
                  <a:tcPr/>
                </a:tc>
                <a:tc>
                  <a:txBody>
                    <a:bodyPr/>
                    <a:lstStyle/>
                    <a:p>
                      <a:pPr algn="ctr"/>
                      <a:r>
                        <a:rPr lang="en-GB" sz="1400" b="0" dirty="0" smtClean="0"/>
                        <a:t>Fallout of change</a:t>
                      </a:r>
                      <a:endParaRPr lang="en-GB" sz="1400" b="0" dirty="0"/>
                    </a:p>
                  </a:txBody>
                  <a:tcPr/>
                </a:tc>
              </a:tr>
            </a:tbl>
          </a:graphicData>
        </a:graphic>
      </p:graphicFrame>
    </p:spTree>
    <p:extLst>
      <p:ext uri="{BB962C8B-B14F-4D97-AF65-F5344CB8AC3E}">
        <p14:creationId xmlns:p14="http://schemas.microsoft.com/office/powerpoint/2010/main" val="24872953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980728"/>
            <a:ext cx="8643998" cy="4824536"/>
          </a:xfrm>
        </p:spPr>
        <p:txBody>
          <a:bodyPr>
            <a:noAutofit/>
          </a:bodyPr>
          <a:lstStyle/>
          <a:p>
            <a:r>
              <a:rPr lang="en-GB" sz="1850" dirty="0" smtClean="0"/>
              <a:t>In reality most of the technical changes to our life happen over a period rather than suddenly. We do not make technological leaps in our society, nothing new has been invented, just better ways of improving the efficiency of the old. When trains were introduced to society in </a:t>
            </a:r>
            <a:r>
              <a:rPr lang="en-GB" sz="1850" dirty="0"/>
              <a:t>B</a:t>
            </a:r>
            <a:r>
              <a:rPr lang="en-GB" sz="1850" dirty="0" smtClean="0"/>
              <a:t>ritain between 1802 and 1814 they revolutionised the way coal and steel was moved. When trains first opened across America in </a:t>
            </a:r>
            <a:r>
              <a:rPr lang="en-GB" sz="1850" dirty="0" smtClean="0">
                <a:hlinkClick r:id="rId2"/>
              </a:rPr>
              <a:t>1869</a:t>
            </a:r>
            <a:r>
              <a:rPr lang="en-GB" sz="1850" dirty="0" smtClean="0"/>
              <a:t>, this opened up the western country for trade for the first time.</a:t>
            </a:r>
          </a:p>
          <a:p>
            <a:r>
              <a:rPr lang="en-GB" sz="1850" dirty="0" smtClean="0"/>
              <a:t>Now we get progressive technology in place through stages. We see </a:t>
            </a:r>
            <a:r>
              <a:rPr lang="en-GB" sz="1850" dirty="0"/>
              <a:t>Magnetic </a:t>
            </a:r>
            <a:r>
              <a:rPr lang="en-GB" sz="1850" dirty="0" smtClean="0"/>
              <a:t>strips and </a:t>
            </a:r>
            <a:r>
              <a:rPr lang="en-GB" sz="1850" dirty="0"/>
              <a:t>bar codes </a:t>
            </a:r>
            <a:r>
              <a:rPr lang="en-GB" sz="1850" dirty="0" smtClean="0"/>
              <a:t> on goods as a given, buy train tickets online without thought, </a:t>
            </a:r>
            <a:r>
              <a:rPr lang="en-GB" sz="1850" dirty="0" err="1" smtClean="0"/>
              <a:t>Rfid</a:t>
            </a:r>
            <a:r>
              <a:rPr lang="en-GB" sz="1850" dirty="0" smtClean="0"/>
              <a:t>, Electricity, Digital Times Watches, Video Cameras, Credit Cards, The internet, Technology in Flying and Remote Controls, Car Engine dashboards and Dynamic Bus and Train Stop Signs.</a:t>
            </a:r>
          </a:p>
          <a:p>
            <a:pPr marL="109728" indent="0">
              <a:buNone/>
            </a:pPr>
            <a:r>
              <a:rPr lang="en-GB" sz="1850" b="1" dirty="0"/>
              <a:t>Task </a:t>
            </a:r>
            <a:r>
              <a:rPr lang="en-GB" sz="1850" b="1" dirty="0" smtClean="0"/>
              <a:t>5 </a:t>
            </a:r>
            <a:r>
              <a:rPr lang="en-GB" sz="1850" b="1" dirty="0"/>
              <a:t>– </a:t>
            </a:r>
            <a:r>
              <a:rPr lang="en-GB" sz="1850" b="1" dirty="0" smtClean="0"/>
              <a:t>P1.5 </a:t>
            </a:r>
            <a:r>
              <a:rPr lang="en-GB" sz="1850" b="1" dirty="0"/>
              <a:t>– </a:t>
            </a:r>
            <a:r>
              <a:rPr lang="en-GB" sz="1850" dirty="0"/>
              <a:t>Discuss the scope of </a:t>
            </a:r>
            <a:r>
              <a:rPr lang="en-GB" sz="1850" dirty="0" smtClean="0"/>
              <a:t>Embedded technology within </a:t>
            </a:r>
            <a:r>
              <a:rPr lang="en-GB" sz="1850" b="1" dirty="0"/>
              <a:t>three</a:t>
            </a:r>
            <a:r>
              <a:rPr lang="en-GB" sz="1850" dirty="0"/>
              <a:t> </a:t>
            </a:r>
            <a:r>
              <a:rPr lang="en-GB" sz="1850" dirty="0" smtClean="0"/>
              <a:t>accepted </a:t>
            </a:r>
            <a:r>
              <a:rPr lang="en-GB" sz="1850" dirty="0"/>
              <a:t>technologies and the social </a:t>
            </a:r>
            <a:r>
              <a:rPr lang="en-GB" sz="1850" dirty="0" smtClean="0"/>
              <a:t>and business impact </a:t>
            </a:r>
            <a:r>
              <a:rPr lang="en-GB" sz="1850" dirty="0"/>
              <a:t>these changes have made on society.</a:t>
            </a:r>
          </a:p>
          <a:p>
            <a:endParaRPr lang="en-GB" sz="1850" dirty="0"/>
          </a:p>
        </p:txBody>
      </p:sp>
      <p:sp>
        <p:nvSpPr>
          <p:cNvPr id="2" name="Title 1"/>
          <p:cNvSpPr>
            <a:spLocks noGrp="1"/>
          </p:cNvSpPr>
          <p:nvPr>
            <p:ph type="title"/>
          </p:nvPr>
        </p:nvSpPr>
        <p:spPr>
          <a:xfrm>
            <a:off x="251520" y="112952"/>
            <a:ext cx="8712968" cy="795768"/>
          </a:xfrm>
        </p:spPr>
        <p:txBody>
          <a:bodyPr>
            <a:noAutofit/>
          </a:bodyPr>
          <a:lstStyle/>
          <a:p>
            <a:r>
              <a:rPr lang="en-GB" sz="2800" dirty="0" smtClean="0"/>
              <a:t>P1.5 </a:t>
            </a:r>
            <a:r>
              <a:rPr lang="en-GB" sz="2800" dirty="0"/>
              <a:t>- Technological </a:t>
            </a:r>
            <a:r>
              <a:rPr lang="en-GB" sz="2800" dirty="0" smtClean="0"/>
              <a:t>developments – Embedded</a:t>
            </a: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val="4012628776"/>
              </p:ext>
            </p:extLst>
          </p:nvPr>
        </p:nvGraphicFramePr>
        <p:xfrm>
          <a:off x="323528" y="5877272"/>
          <a:ext cx="8640960" cy="518160"/>
        </p:xfrm>
        <a:graphic>
          <a:graphicData uri="http://schemas.openxmlformats.org/drawingml/2006/table">
            <a:tbl>
              <a:tblPr firstRow="1" bandRow="1">
                <a:tableStyleId>{5C22544A-7EE6-4342-B048-85BDC9FD1C3A}</a:tableStyleId>
              </a:tblPr>
              <a:tblGrid>
                <a:gridCol w="1728192"/>
                <a:gridCol w="1728192"/>
                <a:gridCol w="1728192"/>
                <a:gridCol w="1728192"/>
                <a:gridCol w="1728192"/>
              </a:tblGrid>
              <a:tr h="370840">
                <a:tc>
                  <a:txBody>
                    <a:bodyPr/>
                    <a:lstStyle/>
                    <a:p>
                      <a:pPr algn="ctr"/>
                      <a:r>
                        <a:rPr lang="en-GB" sz="1400" b="0" dirty="0" smtClean="0"/>
                        <a:t>Technical Change</a:t>
                      </a:r>
                      <a:endParaRPr lang="en-GB" sz="1400" b="0" dirty="0"/>
                    </a:p>
                  </a:txBody>
                  <a:tcPr/>
                </a:tc>
                <a:tc>
                  <a:txBody>
                    <a:bodyPr/>
                    <a:lstStyle/>
                    <a:p>
                      <a:pPr algn="ctr"/>
                      <a:r>
                        <a:rPr lang="en-GB" sz="1400" b="0" dirty="0" smtClean="0"/>
                        <a:t>Condition for change</a:t>
                      </a:r>
                      <a:endParaRPr lang="en-GB" sz="1400" b="0" dirty="0"/>
                    </a:p>
                  </a:txBody>
                  <a:tcPr/>
                </a:tc>
                <a:tc>
                  <a:txBody>
                    <a:bodyPr/>
                    <a:lstStyle/>
                    <a:p>
                      <a:pPr algn="ctr"/>
                      <a:r>
                        <a:rPr lang="en-GB" sz="1400" b="0" dirty="0" smtClean="0"/>
                        <a:t>Impact</a:t>
                      </a:r>
                      <a:r>
                        <a:rPr lang="en-GB" sz="1400" b="0" baseline="0" dirty="0" smtClean="0"/>
                        <a:t> of Change</a:t>
                      </a:r>
                      <a:endParaRPr lang="en-GB" sz="1400" b="0" dirty="0"/>
                    </a:p>
                  </a:txBody>
                  <a:tcPr/>
                </a:tc>
                <a:tc>
                  <a:txBody>
                    <a:bodyPr/>
                    <a:lstStyle/>
                    <a:p>
                      <a:pPr algn="ctr"/>
                      <a:r>
                        <a:rPr lang="en-GB" sz="1400" b="0" dirty="0" smtClean="0"/>
                        <a:t>Benefits</a:t>
                      </a:r>
                      <a:r>
                        <a:rPr lang="en-GB" sz="1400" b="0" baseline="0" dirty="0" smtClean="0"/>
                        <a:t> of change</a:t>
                      </a:r>
                      <a:endParaRPr lang="en-GB" sz="1400" b="0" dirty="0"/>
                    </a:p>
                  </a:txBody>
                  <a:tcPr/>
                </a:tc>
                <a:tc>
                  <a:txBody>
                    <a:bodyPr/>
                    <a:lstStyle/>
                    <a:p>
                      <a:pPr algn="ctr"/>
                      <a:r>
                        <a:rPr lang="en-GB" sz="1400" b="0" dirty="0" smtClean="0"/>
                        <a:t>Fallout of change</a:t>
                      </a:r>
                      <a:endParaRPr lang="en-GB" sz="1400" b="0" dirty="0"/>
                    </a:p>
                  </a:txBody>
                  <a:tcPr/>
                </a:tc>
              </a:tr>
            </a:tbl>
          </a:graphicData>
        </a:graphic>
      </p:graphicFrame>
    </p:spTree>
    <p:extLst>
      <p:ext uri="{BB962C8B-B14F-4D97-AF65-F5344CB8AC3E}">
        <p14:creationId xmlns:p14="http://schemas.microsoft.com/office/powerpoint/2010/main" val="32154591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36712"/>
            <a:ext cx="8643998" cy="4896544"/>
          </a:xfrm>
        </p:spPr>
        <p:txBody>
          <a:bodyPr>
            <a:noAutofit/>
          </a:bodyPr>
          <a:lstStyle/>
          <a:p>
            <a:r>
              <a:rPr lang="en-GB" sz="2000" dirty="0" smtClean="0"/>
              <a:t>Instead of dramatic changes and sudden revolutionary inventions, we have had evolutions, some over a period of years, some over decades. Some of these started off as improvements </a:t>
            </a:r>
            <a:r>
              <a:rPr lang="en-GB" sz="2000" dirty="0"/>
              <a:t>to original developments </a:t>
            </a:r>
            <a:r>
              <a:rPr lang="en-GB" sz="2000" dirty="0" smtClean="0"/>
              <a:t>before replacing them over a period like CD’s replacing Tapes, or DVD’s replacing VHS. Others were replaced through corporate pressure, better marketing, or a social need. Examples of change through evolution include:</a:t>
            </a:r>
          </a:p>
          <a:p>
            <a:pPr lvl="1"/>
            <a:r>
              <a:rPr lang="en-GB" sz="1800" dirty="0" smtClean="0"/>
              <a:t>Radio </a:t>
            </a:r>
            <a:r>
              <a:rPr lang="en-GB" sz="1800" dirty="0"/>
              <a:t>to </a:t>
            </a:r>
            <a:r>
              <a:rPr lang="en-GB" sz="1800" dirty="0" smtClean="0"/>
              <a:t>DAB</a:t>
            </a:r>
            <a:endParaRPr lang="en-GB" sz="1800" dirty="0"/>
          </a:p>
          <a:p>
            <a:pPr lvl="1"/>
            <a:r>
              <a:rPr lang="en-GB" sz="1800" dirty="0" smtClean="0"/>
              <a:t>Telephones </a:t>
            </a:r>
            <a:r>
              <a:rPr lang="en-GB" sz="1800" dirty="0"/>
              <a:t>to </a:t>
            </a:r>
            <a:r>
              <a:rPr lang="en-GB" sz="1800" dirty="0" smtClean="0"/>
              <a:t>mobile</a:t>
            </a:r>
          </a:p>
          <a:p>
            <a:pPr lvl="1"/>
            <a:r>
              <a:rPr lang="en-GB" sz="1800" dirty="0" smtClean="0"/>
              <a:t>VHS to DVD</a:t>
            </a:r>
          </a:p>
          <a:p>
            <a:pPr lvl="1"/>
            <a:r>
              <a:rPr lang="en-GB" sz="1800" dirty="0" err="1" smtClean="0"/>
              <a:t>Analog</a:t>
            </a:r>
            <a:r>
              <a:rPr lang="en-GB" sz="1800" dirty="0" smtClean="0"/>
              <a:t> Television to Digital</a:t>
            </a:r>
            <a:endParaRPr lang="en-GB" sz="1800" dirty="0"/>
          </a:p>
          <a:p>
            <a:pPr lvl="1"/>
            <a:r>
              <a:rPr lang="en-GB" sz="1800" dirty="0"/>
              <a:t>Manual to automated </a:t>
            </a:r>
            <a:r>
              <a:rPr lang="en-GB" sz="1800" dirty="0" smtClean="0"/>
              <a:t>machinery</a:t>
            </a:r>
          </a:p>
          <a:p>
            <a:pPr lvl="1"/>
            <a:r>
              <a:rPr lang="en-GB" sz="1800" dirty="0" smtClean="0"/>
              <a:t>Walkman to iPod</a:t>
            </a:r>
          </a:p>
          <a:p>
            <a:pPr marL="0" lvl="1" indent="0">
              <a:buNone/>
            </a:pPr>
            <a:r>
              <a:rPr lang="en-GB" sz="1600" b="1" dirty="0"/>
              <a:t>Task </a:t>
            </a:r>
            <a:r>
              <a:rPr lang="en-GB" sz="1600" b="1" dirty="0" smtClean="0"/>
              <a:t>6 </a:t>
            </a:r>
            <a:r>
              <a:rPr lang="en-GB" sz="1600" b="1" dirty="0"/>
              <a:t>– </a:t>
            </a:r>
            <a:r>
              <a:rPr lang="en-GB" sz="1600" b="1" dirty="0" smtClean="0"/>
              <a:t>P1.6 </a:t>
            </a:r>
            <a:r>
              <a:rPr lang="en-GB" sz="1600" b="1" dirty="0"/>
              <a:t>– </a:t>
            </a:r>
            <a:r>
              <a:rPr lang="en-GB" sz="1600" dirty="0"/>
              <a:t>Discuss the scope of </a:t>
            </a:r>
            <a:r>
              <a:rPr lang="en-GB" sz="1600" dirty="0" smtClean="0"/>
              <a:t>Evolved </a:t>
            </a:r>
            <a:r>
              <a:rPr lang="en-GB" sz="1600" dirty="0"/>
              <a:t>technology within </a:t>
            </a:r>
            <a:r>
              <a:rPr lang="en-GB" sz="1600" b="1" dirty="0"/>
              <a:t>three</a:t>
            </a:r>
            <a:r>
              <a:rPr lang="en-GB" sz="1600" dirty="0"/>
              <a:t> </a:t>
            </a:r>
            <a:r>
              <a:rPr lang="en-GB" sz="1600" dirty="0" smtClean="0"/>
              <a:t>different spheres </a:t>
            </a:r>
            <a:r>
              <a:rPr lang="en-GB" sz="1600" dirty="0"/>
              <a:t>and the social and business impact these changes have made on </a:t>
            </a:r>
            <a:r>
              <a:rPr lang="en-GB" sz="1600" dirty="0" smtClean="0"/>
              <a:t>the individual.</a:t>
            </a:r>
            <a:endParaRPr lang="en-GB" sz="1600" dirty="0"/>
          </a:p>
          <a:p>
            <a:pPr lvl="1"/>
            <a:endParaRPr lang="en-GB" sz="1600" dirty="0"/>
          </a:p>
        </p:txBody>
      </p:sp>
      <p:sp>
        <p:nvSpPr>
          <p:cNvPr id="2" name="Title 1"/>
          <p:cNvSpPr>
            <a:spLocks noGrp="1"/>
          </p:cNvSpPr>
          <p:nvPr>
            <p:ph type="title"/>
          </p:nvPr>
        </p:nvSpPr>
        <p:spPr>
          <a:xfrm>
            <a:off x="179512" y="112952"/>
            <a:ext cx="8784976" cy="651752"/>
          </a:xfrm>
        </p:spPr>
        <p:txBody>
          <a:bodyPr>
            <a:noAutofit/>
          </a:bodyPr>
          <a:lstStyle/>
          <a:p>
            <a:r>
              <a:rPr lang="en-GB" sz="2800" dirty="0" smtClean="0"/>
              <a:t>P1.6 </a:t>
            </a:r>
            <a:r>
              <a:rPr lang="en-GB" sz="2800" dirty="0"/>
              <a:t>- Technological developments – </a:t>
            </a:r>
            <a:r>
              <a:rPr lang="en-GB" sz="2800" dirty="0" smtClean="0"/>
              <a:t>Evolution</a:t>
            </a: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val="395168275"/>
              </p:ext>
            </p:extLst>
          </p:nvPr>
        </p:nvGraphicFramePr>
        <p:xfrm>
          <a:off x="251520" y="5863168"/>
          <a:ext cx="8640960" cy="518160"/>
        </p:xfrm>
        <a:graphic>
          <a:graphicData uri="http://schemas.openxmlformats.org/drawingml/2006/table">
            <a:tbl>
              <a:tblPr firstRow="1" bandRow="1">
                <a:tableStyleId>{5C22544A-7EE6-4342-B048-85BDC9FD1C3A}</a:tableStyleId>
              </a:tblPr>
              <a:tblGrid>
                <a:gridCol w="1728192"/>
                <a:gridCol w="1728192"/>
                <a:gridCol w="1728192"/>
                <a:gridCol w="1728192"/>
                <a:gridCol w="1728192"/>
              </a:tblGrid>
              <a:tr h="370840">
                <a:tc>
                  <a:txBody>
                    <a:bodyPr/>
                    <a:lstStyle/>
                    <a:p>
                      <a:pPr algn="ctr"/>
                      <a:r>
                        <a:rPr lang="en-GB" sz="1400" b="0" dirty="0" smtClean="0"/>
                        <a:t>Technical Change</a:t>
                      </a:r>
                      <a:endParaRPr lang="en-GB" sz="1400" b="0" dirty="0"/>
                    </a:p>
                  </a:txBody>
                  <a:tcPr/>
                </a:tc>
                <a:tc>
                  <a:txBody>
                    <a:bodyPr/>
                    <a:lstStyle/>
                    <a:p>
                      <a:pPr algn="ctr"/>
                      <a:r>
                        <a:rPr lang="en-GB" sz="1400" b="0" dirty="0" smtClean="0"/>
                        <a:t>Condition for change</a:t>
                      </a:r>
                      <a:endParaRPr lang="en-GB" sz="1400" b="0" dirty="0"/>
                    </a:p>
                  </a:txBody>
                  <a:tcPr/>
                </a:tc>
                <a:tc>
                  <a:txBody>
                    <a:bodyPr/>
                    <a:lstStyle/>
                    <a:p>
                      <a:pPr algn="ctr"/>
                      <a:r>
                        <a:rPr lang="en-GB" sz="1400" b="0" dirty="0" smtClean="0"/>
                        <a:t>Impact</a:t>
                      </a:r>
                      <a:r>
                        <a:rPr lang="en-GB" sz="1400" b="0" baseline="0" dirty="0" smtClean="0"/>
                        <a:t> of Change</a:t>
                      </a:r>
                      <a:endParaRPr lang="en-GB" sz="1400" b="0" dirty="0"/>
                    </a:p>
                  </a:txBody>
                  <a:tcPr/>
                </a:tc>
                <a:tc>
                  <a:txBody>
                    <a:bodyPr/>
                    <a:lstStyle/>
                    <a:p>
                      <a:pPr algn="ctr"/>
                      <a:r>
                        <a:rPr lang="en-GB" sz="1400" b="0" dirty="0" smtClean="0"/>
                        <a:t>Benefits</a:t>
                      </a:r>
                      <a:r>
                        <a:rPr lang="en-GB" sz="1400" b="0" baseline="0" dirty="0" smtClean="0"/>
                        <a:t> of change</a:t>
                      </a:r>
                      <a:endParaRPr lang="en-GB" sz="1400" b="0" dirty="0"/>
                    </a:p>
                  </a:txBody>
                  <a:tcPr/>
                </a:tc>
                <a:tc>
                  <a:txBody>
                    <a:bodyPr/>
                    <a:lstStyle/>
                    <a:p>
                      <a:pPr algn="ctr"/>
                      <a:r>
                        <a:rPr lang="en-GB" sz="1400" b="0" dirty="0" smtClean="0"/>
                        <a:t>Fallout of change</a:t>
                      </a:r>
                      <a:endParaRPr lang="en-GB" sz="1400" b="0" dirty="0"/>
                    </a:p>
                  </a:txBody>
                  <a:tcPr/>
                </a:tc>
              </a:tr>
            </a:tbl>
          </a:graphicData>
        </a:graphic>
      </p:graphicFrame>
    </p:spTree>
    <p:extLst>
      <p:ext uri="{BB962C8B-B14F-4D97-AF65-F5344CB8AC3E}">
        <p14:creationId xmlns:p14="http://schemas.microsoft.com/office/powerpoint/2010/main" val="9660377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36712"/>
            <a:ext cx="8643998" cy="5184576"/>
          </a:xfrm>
        </p:spPr>
        <p:txBody>
          <a:bodyPr>
            <a:noAutofit/>
          </a:bodyPr>
          <a:lstStyle/>
          <a:p>
            <a:r>
              <a:rPr lang="en-GB" sz="1800" dirty="0" smtClean="0"/>
              <a:t>Why change happens is open to debate. There are ethical arguments that change is necessary for the advancement of technology, there are business reasons that include sales, cost of production etc</a:t>
            </a:r>
            <a:r>
              <a:rPr lang="en-GB" sz="1800" dirty="0"/>
              <a:t>.</a:t>
            </a:r>
            <a:r>
              <a:rPr lang="en-GB" sz="1800" dirty="0" smtClean="0"/>
              <a:t> and practical reasons like the technology was out-dated, inconvenient or merely lost its appeal.</a:t>
            </a:r>
          </a:p>
          <a:p>
            <a:r>
              <a:rPr lang="en-GB" sz="1400" b="1" dirty="0" smtClean="0"/>
              <a:t>Reduce </a:t>
            </a:r>
            <a:r>
              <a:rPr lang="en-GB" sz="1400" b="1" dirty="0"/>
              <a:t>manpower requirements</a:t>
            </a:r>
            <a:r>
              <a:rPr lang="en-GB" sz="1400" dirty="0"/>
              <a:t> </a:t>
            </a:r>
            <a:r>
              <a:rPr lang="en-GB" sz="1400" dirty="0" smtClean="0"/>
              <a:t> - companies often industrialise or automate so they can have less staff, because it is cheaper to produce through automated processes or because smaller technologies require less parts.</a:t>
            </a:r>
            <a:endParaRPr lang="en-GB" sz="1400" dirty="0"/>
          </a:p>
          <a:p>
            <a:r>
              <a:rPr lang="en-GB" sz="1400" b="1" dirty="0" smtClean="0"/>
              <a:t>Improve </a:t>
            </a:r>
            <a:r>
              <a:rPr lang="en-GB" sz="1400" b="1" dirty="0"/>
              <a:t>quality of life</a:t>
            </a:r>
            <a:r>
              <a:rPr lang="en-GB" sz="1400" dirty="0"/>
              <a:t> </a:t>
            </a:r>
            <a:r>
              <a:rPr lang="en-GB" sz="1400" dirty="0" smtClean="0"/>
              <a:t>- it is argued by some that technology is bad but developments and change is there for the benefit of the individual. Medical technology, car technology to improve driving safety, white goods and kitchen ware to make cooking easier.</a:t>
            </a:r>
          </a:p>
          <a:p>
            <a:r>
              <a:rPr lang="en-GB" sz="1400" b="1" dirty="0" smtClean="0"/>
              <a:t>3 year cycle</a:t>
            </a:r>
            <a:r>
              <a:rPr lang="en-GB" sz="1400" dirty="0" smtClean="0"/>
              <a:t> – cyclical changes in technology are common, </a:t>
            </a:r>
            <a:r>
              <a:rPr lang="en-GB" sz="1400" dirty="0" err="1" smtClean="0"/>
              <a:t>xbox</a:t>
            </a:r>
            <a:r>
              <a:rPr lang="en-GB" sz="1400" dirty="0" smtClean="0"/>
              <a:t> for </a:t>
            </a:r>
            <a:r>
              <a:rPr lang="en-GB" sz="1400" dirty="0" err="1" smtClean="0"/>
              <a:t>xbox</a:t>
            </a:r>
            <a:r>
              <a:rPr lang="en-GB" sz="1400" dirty="0"/>
              <a:t> </a:t>
            </a:r>
            <a:r>
              <a:rPr lang="en-GB" sz="1400" dirty="0" smtClean="0"/>
              <a:t>360, laptops doubling memory every 3 years, 3 year built in obsolescence. Cars for most people get replaced every few years, next one is faster, better technology, more comfortable, more rounded. </a:t>
            </a:r>
          </a:p>
          <a:p>
            <a:r>
              <a:rPr lang="en-GB" sz="1400" b="1" dirty="0" smtClean="0"/>
              <a:t>Development changes </a:t>
            </a:r>
            <a:r>
              <a:rPr lang="en-GB" sz="1400" dirty="0" smtClean="0"/>
              <a:t>– technology gets smaller, manufacturers develop new methods to reduce the size, reduce production costs, reduce power capacities. The biggest reason the original mobile was so large was the battery supply necessary, now they are so small and the requirements for housing has been reduced.</a:t>
            </a:r>
          </a:p>
          <a:p>
            <a:pPr marL="365760" lvl="1" indent="-256032">
              <a:spcBef>
                <a:spcPts val="400"/>
              </a:spcBef>
              <a:buSzPct val="68000"/>
              <a:buFont typeface="Wingdings 3"/>
              <a:buChar char=""/>
            </a:pPr>
            <a:r>
              <a:rPr lang="en-GB" sz="1400" b="1" dirty="0"/>
              <a:t>Task </a:t>
            </a:r>
            <a:r>
              <a:rPr lang="en-GB" sz="1400" b="1" dirty="0" smtClean="0"/>
              <a:t>7 </a:t>
            </a:r>
            <a:r>
              <a:rPr lang="en-GB" sz="1400" b="1" dirty="0"/>
              <a:t>– </a:t>
            </a:r>
            <a:r>
              <a:rPr lang="en-GB" sz="1400" b="1" dirty="0" smtClean="0"/>
              <a:t>P1.7 </a:t>
            </a:r>
            <a:r>
              <a:rPr lang="en-GB" sz="1400" b="1" dirty="0"/>
              <a:t>– </a:t>
            </a:r>
            <a:r>
              <a:rPr lang="en-GB" sz="1400" dirty="0"/>
              <a:t>Discuss the </a:t>
            </a:r>
            <a:r>
              <a:rPr lang="en-GB" sz="1400" dirty="0" smtClean="0"/>
              <a:t>different purposes driving technology change and the influences of society on these changes.</a:t>
            </a:r>
            <a:endParaRPr lang="en-GB" sz="1400" dirty="0"/>
          </a:p>
        </p:txBody>
      </p:sp>
      <p:sp>
        <p:nvSpPr>
          <p:cNvPr id="2" name="Title 1"/>
          <p:cNvSpPr>
            <a:spLocks noGrp="1"/>
          </p:cNvSpPr>
          <p:nvPr>
            <p:ph type="title"/>
          </p:nvPr>
        </p:nvSpPr>
        <p:spPr>
          <a:xfrm>
            <a:off x="179512" y="112952"/>
            <a:ext cx="8784976" cy="651752"/>
          </a:xfrm>
        </p:spPr>
        <p:txBody>
          <a:bodyPr>
            <a:noAutofit/>
          </a:bodyPr>
          <a:lstStyle/>
          <a:p>
            <a:r>
              <a:rPr lang="en-GB" sz="2400" dirty="0" smtClean="0"/>
              <a:t>P1.7 </a:t>
            </a:r>
            <a:r>
              <a:rPr lang="en-GB" sz="2400" dirty="0"/>
              <a:t>- Technological developments – </a:t>
            </a:r>
            <a:r>
              <a:rPr lang="en-GB" sz="2400" dirty="0" smtClean="0"/>
              <a:t>Purpose of Change</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2370346557"/>
              </p:ext>
            </p:extLst>
          </p:nvPr>
        </p:nvGraphicFramePr>
        <p:xfrm>
          <a:off x="179512" y="6082496"/>
          <a:ext cx="8712968" cy="370840"/>
        </p:xfrm>
        <a:graphic>
          <a:graphicData uri="http://schemas.openxmlformats.org/drawingml/2006/table">
            <a:tbl>
              <a:tblPr firstRow="1" bandRow="1">
                <a:tableStyleId>{5C22544A-7EE6-4342-B048-85BDC9FD1C3A}</a:tableStyleId>
              </a:tblPr>
              <a:tblGrid>
                <a:gridCol w="3001947"/>
                <a:gridCol w="2123328"/>
                <a:gridCol w="1317928"/>
                <a:gridCol w="2269765"/>
              </a:tblGrid>
              <a:tr h="370840">
                <a:tc>
                  <a:txBody>
                    <a:bodyPr/>
                    <a:lstStyle/>
                    <a:p>
                      <a:pPr algn="ctr"/>
                      <a:r>
                        <a:rPr lang="en-GB" sz="1400" b="1" dirty="0" smtClean="0"/>
                        <a:t>Reduce manpower requirements</a:t>
                      </a:r>
                      <a:r>
                        <a:rPr lang="en-GB" sz="1400" dirty="0" smtClean="0"/>
                        <a:t> </a:t>
                      </a:r>
                      <a:endParaRPr lang="en-GB" sz="1400" dirty="0"/>
                    </a:p>
                  </a:txBody>
                  <a:tcPr/>
                </a:tc>
                <a:tc>
                  <a:txBody>
                    <a:bodyPr/>
                    <a:lstStyle/>
                    <a:p>
                      <a:pPr algn="ctr"/>
                      <a:r>
                        <a:rPr lang="en-GB" sz="1400" b="1" dirty="0" smtClean="0"/>
                        <a:t>Improve quality of life</a:t>
                      </a:r>
                      <a:r>
                        <a:rPr lang="en-GB" sz="1400" dirty="0" smtClean="0"/>
                        <a:t> </a:t>
                      </a:r>
                      <a:endParaRPr lang="en-GB" sz="1400" dirty="0"/>
                    </a:p>
                  </a:txBody>
                  <a:tcPr/>
                </a:tc>
                <a:tc>
                  <a:txBody>
                    <a:bodyPr/>
                    <a:lstStyle/>
                    <a:p>
                      <a:pPr algn="ctr"/>
                      <a:r>
                        <a:rPr lang="en-GB" sz="1400" b="1" dirty="0" smtClean="0"/>
                        <a:t>3 year cycle</a:t>
                      </a:r>
                      <a:r>
                        <a:rPr lang="en-GB" sz="1400" dirty="0" smtClean="0"/>
                        <a:t> </a:t>
                      </a:r>
                      <a:endParaRPr lang="en-GB" sz="1400" dirty="0"/>
                    </a:p>
                  </a:txBody>
                  <a:tcPr/>
                </a:tc>
                <a:tc>
                  <a:txBody>
                    <a:bodyPr/>
                    <a:lstStyle/>
                    <a:p>
                      <a:pPr algn="ctr"/>
                      <a:r>
                        <a:rPr lang="en-GB" sz="1400" b="1" dirty="0" smtClean="0"/>
                        <a:t>Development changes </a:t>
                      </a:r>
                      <a:endParaRPr lang="en-GB" sz="1400" dirty="0"/>
                    </a:p>
                  </a:txBody>
                  <a:tcPr/>
                </a:tc>
              </a:tr>
            </a:tbl>
          </a:graphicData>
        </a:graphic>
      </p:graphicFrame>
    </p:spTree>
    <p:extLst>
      <p:ext uri="{BB962C8B-B14F-4D97-AF65-F5344CB8AC3E}">
        <p14:creationId xmlns:p14="http://schemas.microsoft.com/office/powerpoint/2010/main" val="20431302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36712"/>
            <a:ext cx="8643998" cy="4968552"/>
          </a:xfrm>
        </p:spPr>
        <p:txBody>
          <a:bodyPr>
            <a:noAutofit/>
          </a:bodyPr>
          <a:lstStyle/>
          <a:p>
            <a:r>
              <a:rPr lang="en-GB" sz="1440" dirty="0" smtClean="0"/>
              <a:t>Those who argue that change is good and necessary usually focus on speed, efficiency, reduction of waste by products and  that change is bound to be environmentally friendly. These arguments are negotiable and often the selling point of companies in their marketing.</a:t>
            </a:r>
          </a:p>
          <a:p>
            <a:r>
              <a:rPr lang="en-GB" sz="1440" b="1" dirty="0" smtClean="0"/>
              <a:t>Speed </a:t>
            </a:r>
            <a:r>
              <a:rPr lang="en-GB" sz="1440" b="1" dirty="0"/>
              <a:t>processes</a:t>
            </a:r>
            <a:r>
              <a:rPr lang="en-GB" sz="1440" dirty="0"/>
              <a:t> </a:t>
            </a:r>
            <a:r>
              <a:rPr lang="en-GB" sz="1440" dirty="0" smtClean="0"/>
              <a:t> - My car is faster than yours, my phone, my bike, my watch. This is the most common argument with change and for the demand for change. Faster means better, faster means you can do more things afterwards or during. </a:t>
            </a:r>
            <a:endParaRPr lang="en-GB" sz="1440" dirty="0"/>
          </a:p>
          <a:p>
            <a:r>
              <a:rPr lang="en-GB" sz="1440" b="1" dirty="0" smtClean="0"/>
              <a:t>Improve </a:t>
            </a:r>
            <a:r>
              <a:rPr lang="en-GB" sz="1440" b="1" dirty="0"/>
              <a:t>efficiency </a:t>
            </a:r>
            <a:r>
              <a:rPr lang="en-GB" sz="1440" dirty="0" smtClean="0"/>
              <a:t>– New products and technologies are designed to improve efficiency, reduce accidents, be safe. Drills now have shield guards, cars now have airbags, phones </a:t>
            </a:r>
            <a:r>
              <a:rPr lang="en-GB" sz="1440" dirty="0"/>
              <a:t>can be dropped with less risk of </a:t>
            </a:r>
            <a:r>
              <a:rPr lang="en-GB" sz="1440" dirty="0" smtClean="0"/>
              <a:t>damage. Consider prams, they have lower centre of gravity that the older prams, have 8 wheels instead of 4 for manoeuvrability.</a:t>
            </a:r>
            <a:endParaRPr lang="en-GB" sz="1440" dirty="0"/>
          </a:p>
          <a:p>
            <a:r>
              <a:rPr lang="en-GB" sz="1440" b="1" dirty="0" smtClean="0"/>
              <a:t>Reduce </a:t>
            </a:r>
            <a:r>
              <a:rPr lang="en-GB" sz="1440" b="1" dirty="0"/>
              <a:t>waste and inefficiency </a:t>
            </a:r>
            <a:r>
              <a:rPr lang="en-GB" sz="1440" dirty="0" smtClean="0"/>
              <a:t>- Newer </a:t>
            </a:r>
            <a:r>
              <a:rPr lang="en-GB" sz="1440" dirty="0"/>
              <a:t>products tend to be more cost effective to </a:t>
            </a:r>
            <a:r>
              <a:rPr lang="en-GB" sz="1440" dirty="0" smtClean="0"/>
              <a:t>run and reduce down losses, </a:t>
            </a:r>
            <a:r>
              <a:rPr lang="en-GB" sz="1440" dirty="0"/>
              <a:t>in </a:t>
            </a:r>
            <a:r>
              <a:rPr lang="en-GB" sz="1440" dirty="0" smtClean="0"/>
              <a:t>theory. Cars </a:t>
            </a:r>
            <a:r>
              <a:rPr lang="en-GB" sz="1440" dirty="0"/>
              <a:t>are definitely more fuel efficient, phones take less battery life to run or have better </a:t>
            </a:r>
            <a:r>
              <a:rPr lang="en-GB" sz="1440" dirty="0" smtClean="0"/>
              <a:t>batteries. Inventions that take half the time to do twice as much are common, combine harvesters vitalised the American Agricultural Economy in 1934.</a:t>
            </a:r>
            <a:endParaRPr lang="en-GB" sz="1440" dirty="0"/>
          </a:p>
          <a:p>
            <a:r>
              <a:rPr lang="en-GB" sz="1440" b="1" dirty="0" smtClean="0"/>
              <a:t>Harness </a:t>
            </a:r>
            <a:r>
              <a:rPr lang="en-GB" sz="1440" b="1" dirty="0"/>
              <a:t>natural </a:t>
            </a:r>
            <a:r>
              <a:rPr lang="en-GB" sz="1440" b="1" dirty="0" smtClean="0"/>
              <a:t>resources </a:t>
            </a:r>
            <a:r>
              <a:rPr lang="en-GB" sz="1440" dirty="0" smtClean="0"/>
              <a:t>– New products and new production processes that involve exploiting more natural resources, green fuel, green cars, recycled clothing, pulped and recycled papers, reclaimed land, Fair-trade goods.</a:t>
            </a:r>
          </a:p>
          <a:p>
            <a:pPr marL="365760" lvl="1" indent="-256032">
              <a:spcBef>
                <a:spcPts val="400"/>
              </a:spcBef>
              <a:buSzPct val="68000"/>
              <a:buFont typeface="Wingdings 3"/>
              <a:buChar char=""/>
            </a:pPr>
            <a:r>
              <a:rPr lang="en-GB" sz="1440" b="1" dirty="0"/>
              <a:t>Task </a:t>
            </a:r>
            <a:r>
              <a:rPr lang="en-GB" sz="1440" b="1" dirty="0" smtClean="0"/>
              <a:t>8 </a:t>
            </a:r>
            <a:r>
              <a:rPr lang="en-GB" sz="1440" b="1" dirty="0"/>
              <a:t>– </a:t>
            </a:r>
            <a:r>
              <a:rPr lang="en-GB" sz="1440" b="1" dirty="0" smtClean="0"/>
              <a:t>P1.8 </a:t>
            </a:r>
            <a:r>
              <a:rPr lang="en-GB" sz="1440" b="1" dirty="0"/>
              <a:t>– </a:t>
            </a:r>
            <a:r>
              <a:rPr lang="en-GB" sz="1440" dirty="0"/>
              <a:t>Discuss the </a:t>
            </a:r>
            <a:r>
              <a:rPr lang="en-GB" sz="1440" dirty="0" smtClean="0"/>
              <a:t>ethical, business and justification </a:t>
            </a:r>
            <a:r>
              <a:rPr lang="en-GB" sz="1440" dirty="0"/>
              <a:t>purposes driving technology change and the influences of society on these changes.</a:t>
            </a:r>
          </a:p>
          <a:p>
            <a:endParaRPr lang="en-US" sz="1440" dirty="0"/>
          </a:p>
        </p:txBody>
      </p:sp>
      <p:sp>
        <p:nvSpPr>
          <p:cNvPr id="2" name="Title 1"/>
          <p:cNvSpPr>
            <a:spLocks noGrp="1"/>
          </p:cNvSpPr>
          <p:nvPr>
            <p:ph type="title"/>
          </p:nvPr>
        </p:nvSpPr>
        <p:spPr>
          <a:xfrm>
            <a:off x="179512" y="112952"/>
            <a:ext cx="8784976" cy="651752"/>
          </a:xfrm>
        </p:spPr>
        <p:txBody>
          <a:bodyPr>
            <a:noAutofit/>
          </a:bodyPr>
          <a:lstStyle/>
          <a:p>
            <a:r>
              <a:rPr lang="en-GB" sz="2400" dirty="0" smtClean="0"/>
              <a:t>P1.8 </a:t>
            </a:r>
            <a:r>
              <a:rPr lang="en-GB" sz="2400" dirty="0"/>
              <a:t>- Technological developments – </a:t>
            </a:r>
            <a:r>
              <a:rPr lang="en-GB" sz="2400" dirty="0" smtClean="0"/>
              <a:t>Benefits of Change</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1996077041"/>
              </p:ext>
            </p:extLst>
          </p:nvPr>
        </p:nvGraphicFramePr>
        <p:xfrm>
          <a:off x="179512" y="5949280"/>
          <a:ext cx="8712968" cy="370840"/>
        </p:xfrm>
        <a:graphic>
          <a:graphicData uri="http://schemas.openxmlformats.org/drawingml/2006/table">
            <a:tbl>
              <a:tblPr firstRow="1" bandRow="1">
                <a:tableStyleId>{5C22544A-7EE6-4342-B048-85BDC9FD1C3A}</a:tableStyleId>
              </a:tblPr>
              <a:tblGrid>
                <a:gridCol w="1440160"/>
                <a:gridCol w="2160240"/>
                <a:gridCol w="2842803"/>
                <a:gridCol w="2269765"/>
              </a:tblGrid>
              <a:tr h="370840">
                <a:tc>
                  <a:txBody>
                    <a:bodyPr/>
                    <a:lstStyle/>
                    <a:p>
                      <a:pPr algn="ctr"/>
                      <a:r>
                        <a:rPr lang="en-GB" sz="1200" b="1" dirty="0" smtClean="0"/>
                        <a:t>Speed Processes</a:t>
                      </a:r>
                      <a:endParaRPr lang="en-GB" sz="1200" dirty="0"/>
                    </a:p>
                  </a:txBody>
                  <a:tcPr/>
                </a:tc>
                <a:tc>
                  <a:txBody>
                    <a:bodyPr/>
                    <a:lstStyle/>
                    <a:p>
                      <a:pPr algn="ctr"/>
                      <a:r>
                        <a:rPr lang="en-GB" sz="1200" b="1" dirty="0" smtClean="0"/>
                        <a:t>Improve Efficiency</a:t>
                      </a:r>
                      <a:endParaRPr lang="en-GB" sz="1200" dirty="0"/>
                    </a:p>
                  </a:txBody>
                  <a:tcPr/>
                </a:tc>
                <a:tc>
                  <a:txBody>
                    <a:bodyPr/>
                    <a:lstStyle/>
                    <a:p>
                      <a:pPr algn="ctr"/>
                      <a:r>
                        <a:rPr lang="en-GB" sz="1200" b="1" dirty="0" smtClean="0"/>
                        <a:t>Reduce Waste and inefficiency</a:t>
                      </a:r>
                      <a:endParaRPr lang="en-GB" sz="1200" dirty="0"/>
                    </a:p>
                  </a:txBody>
                  <a:tcPr/>
                </a:tc>
                <a:tc>
                  <a:txBody>
                    <a:bodyPr/>
                    <a:lstStyle/>
                    <a:p>
                      <a:pPr algn="ctr"/>
                      <a:r>
                        <a:rPr lang="en-GB" sz="1200" b="1" dirty="0" smtClean="0"/>
                        <a:t>Harness Natural Resources</a:t>
                      </a:r>
                      <a:endParaRPr lang="en-GB" sz="1200" dirty="0"/>
                    </a:p>
                  </a:txBody>
                  <a:tcPr/>
                </a:tc>
              </a:tr>
            </a:tbl>
          </a:graphicData>
        </a:graphic>
      </p:graphicFrame>
    </p:spTree>
    <p:extLst>
      <p:ext uri="{BB962C8B-B14F-4D97-AF65-F5344CB8AC3E}">
        <p14:creationId xmlns:p14="http://schemas.microsoft.com/office/powerpoint/2010/main" val="16600720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36712"/>
            <a:ext cx="8643998" cy="5472608"/>
          </a:xfrm>
        </p:spPr>
        <p:txBody>
          <a:bodyPr>
            <a:noAutofit/>
          </a:bodyPr>
          <a:lstStyle/>
          <a:p>
            <a:r>
              <a:rPr lang="en-GB" sz="1500" b="1" dirty="0" smtClean="0"/>
              <a:t>“Smarter planet - </a:t>
            </a:r>
            <a:r>
              <a:rPr lang="en-GB" sz="1500" dirty="0"/>
              <a:t>For five years, </a:t>
            </a:r>
            <a:r>
              <a:rPr lang="en-GB" sz="1500" dirty="0" err="1" smtClean="0"/>
              <a:t>IBM’ers</a:t>
            </a:r>
            <a:r>
              <a:rPr lang="en-GB" sz="1500" dirty="0" smtClean="0"/>
              <a:t> </a:t>
            </a:r>
            <a:r>
              <a:rPr lang="en-GB" sz="1500" dirty="0"/>
              <a:t>have been working with companies, cities and communities around the world to build a Smarter </a:t>
            </a:r>
            <a:r>
              <a:rPr lang="en-GB" sz="1500" dirty="0" smtClean="0"/>
              <a:t>Planet. We've </a:t>
            </a:r>
            <a:r>
              <a:rPr lang="en-GB" sz="1500" dirty="0"/>
              <a:t>seen enormous advances, as leaders are using an explosion of data to transform their enterprises and institutions through analytics, mobile technology, social business and the cloud. </a:t>
            </a:r>
          </a:p>
          <a:p>
            <a:r>
              <a:rPr lang="en-GB" sz="1500" dirty="0"/>
              <a:t>We've also seen how this new era is starting to create winners. They’re changing how their decisions are made. They're redesigning how their teams work, reassessing how to serve their customers, and changing the very nature of business.</a:t>
            </a:r>
          </a:p>
          <a:p>
            <a:r>
              <a:rPr lang="en-GB" sz="1500" dirty="0"/>
              <a:t>It's the ability to harness data that gives these leaders their competitive advantage in the era of "smart</a:t>
            </a:r>
            <a:r>
              <a:rPr lang="en-GB" sz="1500" dirty="0" smtClean="0"/>
              <a:t>.“ Today</a:t>
            </a:r>
            <a:r>
              <a:rPr lang="en-GB" sz="1500" dirty="0"/>
              <a:t>, conventions once universally held are giving way to new perspectives, new ways of working, and new solutions across industries. Roles are changing. And more than ever, leaders need a partner to help them adapt</a:t>
            </a:r>
            <a:r>
              <a:rPr lang="en-GB" sz="1500" dirty="0" smtClean="0"/>
              <a:t>.”</a:t>
            </a:r>
            <a:endParaRPr lang="en-GB" sz="1500" b="1" dirty="0"/>
          </a:p>
          <a:p>
            <a:pPr marL="109728" indent="0">
              <a:buNone/>
            </a:pPr>
            <a:r>
              <a:rPr lang="en-GB" sz="1500" b="1" dirty="0" smtClean="0"/>
              <a:t>Task 9 – P1.9 - </a:t>
            </a:r>
            <a:r>
              <a:rPr lang="en-GB" sz="1500" dirty="0" smtClean="0"/>
              <a:t>Using the three documents, </a:t>
            </a:r>
            <a:r>
              <a:rPr lang="en-GB" sz="1500" dirty="0" smtClean="0">
                <a:hlinkClick r:id="rId2" action="ppaction://hlinkfile"/>
              </a:rPr>
              <a:t>PPT1</a:t>
            </a:r>
            <a:r>
              <a:rPr lang="en-GB" sz="1500" dirty="0" smtClean="0"/>
              <a:t>, </a:t>
            </a:r>
            <a:r>
              <a:rPr lang="en-GB" sz="1500" dirty="0" smtClean="0">
                <a:hlinkClick r:id="rId3" action="ppaction://hlinkfile"/>
              </a:rPr>
              <a:t>PPT2</a:t>
            </a:r>
            <a:r>
              <a:rPr lang="en-GB" sz="1500" dirty="0" smtClean="0"/>
              <a:t> and </a:t>
            </a:r>
            <a:r>
              <a:rPr lang="en-GB" sz="1500" dirty="0" smtClean="0">
                <a:hlinkClick r:id="rId4" action="ppaction://hlinkfile"/>
              </a:rPr>
              <a:t>PPT3</a:t>
            </a:r>
            <a:r>
              <a:rPr lang="en-GB" sz="1500" dirty="0" smtClean="0"/>
              <a:t>, review and evidence the documentation based on the Focus, Objectives and Principles.</a:t>
            </a:r>
            <a:endParaRPr lang="en-GB" sz="1500" b="1" dirty="0" smtClean="0"/>
          </a:p>
          <a:p>
            <a:r>
              <a:rPr lang="en-GB" sz="1500" dirty="0" smtClean="0"/>
              <a:t>Click here for further information on </a:t>
            </a:r>
            <a:r>
              <a:rPr lang="en-GB" sz="1500" dirty="0" smtClean="0">
                <a:hlinkClick r:id="rId5"/>
              </a:rPr>
              <a:t>IBM’s Smarter Planet</a:t>
            </a:r>
            <a:r>
              <a:rPr lang="en-GB" sz="1500" dirty="0" smtClean="0"/>
              <a:t> scheme.</a:t>
            </a:r>
          </a:p>
          <a:p>
            <a:r>
              <a:rPr lang="en-GB" sz="1500" b="1" dirty="0"/>
              <a:t>F</a:t>
            </a:r>
            <a:r>
              <a:rPr lang="en-GB" sz="1500" b="1" dirty="0" smtClean="0"/>
              <a:t>ocus/objectives</a:t>
            </a:r>
            <a:r>
              <a:rPr lang="en-GB" sz="1500" dirty="0" smtClean="0"/>
              <a:t> – outline the focus and objectives of the Smarter Planet initiative and what it hoper to achieve in terms of ultimate goal.</a:t>
            </a:r>
            <a:endParaRPr lang="en-GB" sz="1500" dirty="0"/>
          </a:p>
          <a:p>
            <a:r>
              <a:rPr lang="en-GB" sz="1500" b="1" dirty="0" smtClean="0"/>
              <a:t>Principles</a:t>
            </a:r>
            <a:r>
              <a:rPr lang="en-GB" sz="1500" dirty="0" smtClean="0"/>
              <a:t> e.g.</a:t>
            </a:r>
          </a:p>
          <a:p>
            <a:pPr lvl="1"/>
            <a:r>
              <a:rPr lang="en-GB" sz="1500" dirty="0" smtClean="0"/>
              <a:t>Information - How we use data.. </a:t>
            </a:r>
          </a:p>
          <a:p>
            <a:pPr lvl="1"/>
            <a:r>
              <a:rPr lang="en-GB" sz="1500" dirty="0" smtClean="0"/>
              <a:t>Instrumented - How industries collaborate</a:t>
            </a:r>
          </a:p>
          <a:p>
            <a:pPr lvl="1"/>
            <a:r>
              <a:rPr lang="en-GB" sz="1500" dirty="0" smtClean="0"/>
              <a:t>Interconnected - How we make a smarter planet.</a:t>
            </a:r>
          </a:p>
          <a:p>
            <a:pPr lvl="1"/>
            <a:r>
              <a:rPr lang="en-GB" sz="1500" dirty="0" smtClean="0"/>
              <a:t>Relevance – How change matters</a:t>
            </a:r>
            <a:endParaRPr lang="en-GB" sz="1500" dirty="0"/>
          </a:p>
        </p:txBody>
      </p:sp>
      <p:sp>
        <p:nvSpPr>
          <p:cNvPr id="2" name="Title 1"/>
          <p:cNvSpPr>
            <a:spLocks noGrp="1"/>
          </p:cNvSpPr>
          <p:nvPr>
            <p:ph type="title"/>
          </p:nvPr>
        </p:nvSpPr>
        <p:spPr>
          <a:xfrm>
            <a:off x="251520" y="112952"/>
            <a:ext cx="8640960" cy="651752"/>
          </a:xfrm>
        </p:spPr>
        <p:txBody>
          <a:bodyPr>
            <a:noAutofit/>
          </a:bodyPr>
          <a:lstStyle/>
          <a:p>
            <a:r>
              <a:rPr lang="en-GB" sz="2500" dirty="0" smtClean="0"/>
              <a:t>P1.9 </a:t>
            </a:r>
            <a:r>
              <a:rPr lang="en-GB" sz="2500" dirty="0"/>
              <a:t>- Technological developments – </a:t>
            </a:r>
            <a:r>
              <a:rPr lang="en-GB" sz="2500" dirty="0" smtClean="0"/>
              <a:t>Smarter Planet</a:t>
            </a:r>
            <a:endParaRPr lang="en-US" sz="2500" dirty="0"/>
          </a:p>
        </p:txBody>
      </p:sp>
    </p:spTree>
    <p:extLst>
      <p:ext uri="{BB962C8B-B14F-4D97-AF65-F5344CB8AC3E}">
        <p14:creationId xmlns:p14="http://schemas.microsoft.com/office/powerpoint/2010/main" val="33475945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544616"/>
          </a:xfrm>
        </p:spPr>
        <p:txBody>
          <a:bodyPr>
            <a:noAutofit/>
          </a:bodyPr>
          <a:lstStyle/>
          <a:p>
            <a:pPr marL="109728" lvl="1" indent="0">
              <a:spcBef>
                <a:spcPts val="400"/>
              </a:spcBef>
              <a:buSzPct val="68000"/>
              <a:buNone/>
            </a:pPr>
            <a:r>
              <a:rPr lang="en-GB" sz="1600" b="1" dirty="0"/>
              <a:t>Task 1 – P1.1 – </a:t>
            </a:r>
            <a:r>
              <a:rPr lang="en-GB" sz="1600" dirty="0"/>
              <a:t>Using research and one example each, define the current problem with population expansion and urbanisation of society.</a:t>
            </a:r>
          </a:p>
          <a:p>
            <a:pPr marL="109728" lvl="1" indent="0">
              <a:spcBef>
                <a:spcPts val="400"/>
              </a:spcBef>
              <a:buSzPct val="68000"/>
              <a:buNone/>
            </a:pPr>
            <a:r>
              <a:rPr lang="en-GB" sz="1600" b="1" dirty="0" smtClean="0"/>
              <a:t>Task </a:t>
            </a:r>
            <a:r>
              <a:rPr lang="en-GB" sz="1600" b="1" dirty="0"/>
              <a:t>2 – P1.2 – </a:t>
            </a:r>
            <a:r>
              <a:rPr lang="en-GB" sz="1600" dirty="0"/>
              <a:t>Discuss the scope of change within </a:t>
            </a:r>
            <a:r>
              <a:rPr lang="en-GB" sz="1600" b="1" dirty="0"/>
              <a:t>three</a:t>
            </a:r>
            <a:r>
              <a:rPr lang="en-GB" sz="1600" dirty="0"/>
              <a:t> latent technologies and the social impact these changes have made on society.</a:t>
            </a:r>
          </a:p>
          <a:p>
            <a:pPr marL="109728" lvl="1" indent="0">
              <a:spcBef>
                <a:spcPts val="400"/>
              </a:spcBef>
              <a:buSzPct val="68000"/>
              <a:buNone/>
            </a:pPr>
            <a:r>
              <a:rPr lang="en-GB" sz="1600" b="1" dirty="0" smtClean="0"/>
              <a:t>Task </a:t>
            </a:r>
            <a:r>
              <a:rPr lang="en-GB" sz="1600" b="1" dirty="0"/>
              <a:t>3 – P1.3 – </a:t>
            </a:r>
            <a:r>
              <a:rPr lang="en-GB" sz="1600" dirty="0"/>
              <a:t>Discuss the scope of automation within </a:t>
            </a:r>
            <a:r>
              <a:rPr lang="en-GB" sz="1600" b="1" dirty="0"/>
              <a:t>three</a:t>
            </a:r>
            <a:r>
              <a:rPr lang="en-GB" sz="1600" dirty="0"/>
              <a:t> automated technologies and the social impact these changes have made on society.</a:t>
            </a:r>
          </a:p>
          <a:p>
            <a:pPr marL="109728" lvl="1" indent="0">
              <a:spcBef>
                <a:spcPts val="400"/>
              </a:spcBef>
              <a:buSzPct val="68000"/>
              <a:buNone/>
            </a:pPr>
            <a:r>
              <a:rPr lang="en-GB" sz="1600" b="1" dirty="0" smtClean="0"/>
              <a:t>Task </a:t>
            </a:r>
            <a:r>
              <a:rPr lang="en-GB" sz="1600" b="1" dirty="0"/>
              <a:t>4 – P1.4 – </a:t>
            </a:r>
            <a:r>
              <a:rPr lang="en-GB" sz="1600" dirty="0"/>
              <a:t>Discuss the scope of automation within </a:t>
            </a:r>
            <a:r>
              <a:rPr lang="en-GB" sz="1600" b="1" dirty="0"/>
              <a:t>three</a:t>
            </a:r>
            <a:r>
              <a:rPr lang="en-GB" sz="1600" dirty="0"/>
              <a:t> automated technologies and the social impact these changes have made on society.</a:t>
            </a:r>
          </a:p>
          <a:p>
            <a:pPr marL="109728" lvl="1" indent="0">
              <a:spcBef>
                <a:spcPts val="400"/>
              </a:spcBef>
              <a:buSzPct val="68000"/>
              <a:buNone/>
            </a:pPr>
            <a:r>
              <a:rPr lang="en-GB" sz="1600" b="1" dirty="0" smtClean="0"/>
              <a:t>Task </a:t>
            </a:r>
            <a:r>
              <a:rPr lang="en-GB" sz="1600" b="1" dirty="0"/>
              <a:t>5 – P1.5 – </a:t>
            </a:r>
            <a:r>
              <a:rPr lang="en-GB" sz="1600" dirty="0"/>
              <a:t>Discuss the scope of Embedded technology within </a:t>
            </a:r>
            <a:r>
              <a:rPr lang="en-GB" sz="1600" b="1" dirty="0"/>
              <a:t>three</a:t>
            </a:r>
            <a:r>
              <a:rPr lang="en-GB" sz="1600" dirty="0"/>
              <a:t> accepted technologies and the social and business impact these changes have made on </a:t>
            </a:r>
            <a:r>
              <a:rPr lang="en-GB" sz="1600" dirty="0" smtClean="0"/>
              <a:t>society</a:t>
            </a:r>
            <a:r>
              <a:rPr lang="en-GB" sz="1600" dirty="0"/>
              <a:t>.</a:t>
            </a:r>
          </a:p>
          <a:p>
            <a:pPr marL="109728" lvl="1" indent="0">
              <a:spcBef>
                <a:spcPts val="400"/>
              </a:spcBef>
              <a:buSzPct val="68000"/>
              <a:buNone/>
            </a:pPr>
            <a:r>
              <a:rPr lang="en-GB" sz="1600" b="1" dirty="0" smtClean="0"/>
              <a:t>Task </a:t>
            </a:r>
            <a:r>
              <a:rPr lang="en-GB" sz="1600" b="1" dirty="0"/>
              <a:t>6 – P1.6 – </a:t>
            </a:r>
            <a:r>
              <a:rPr lang="en-GB" sz="1600" dirty="0"/>
              <a:t>Discuss the scope of Evolved technology within </a:t>
            </a:r>
            <a:r>
              <a:rPr lang="en-GB" sz="1600" b="1" dirty="0"/>
              <a:t>three</a:t>
            </a:r>
            <a:r>
              <a:rPr lang="en-GB" sz="1600" dirty="0"/>
              <a:t> different spheres and the social and business impact these changes have made on the individual.</a:t>
            </a:r>
          </a:p>
          <a:p>
            <a:pPr marL="109728" lvl="1" indent="0">
              <a:spcBef>
                <a:spcPts val="400"/>
              </a:spcBef>
              <a:buSzPct val="68000"/>
              <a:buNone/>
            </a:pPr>
            <a:r>
              <a:rPr lang="en-GB" sz="1600" b="1" dirty="0" smtClean="0"/>
              <a:t>Task </a:t>
            </a:r>
            <a:r>
              <a:rPr lang="en-GB" sz="1600" b="1" dirty="0"/>
              <a:t>7 – P1.7 – </a:t>
            </a:r>
            <a:r>
              <a:rPr lang="en-GB" sz="1600" dirty="0"/>
              <a:t>Discuss the different purposes driving technology change and the influences of society on these changes.</a:t>
            </a:r>
          </a:p>
          <a:p>
            <a:pPr marL="109728" lvl="1" indent="0">
              <a:spcBef>
                <a:spcPts val="400"/>
              </a:spcBef>
              <a:buSzPct val="68000"/>
              <a:buNone/>
            </a:pPr>
            <a:r>
              <a:rPr lang="en-GB" sz="1600" b="1" dirty="0" smtClean="0"/>
              <a:t>Task </a:t>
            </a:r>
            <a:r>
              <a:rPr lang="en-GB" sz="1600" b="1" dirty="0"/>
              <a:t>8 – P1.8 – </a:t>
            </a:r>
            <a:r>
              <a:rPr lang="en-GB" sz="1600" dirty="0"/>
              <a:t>Discuss the ethical, business and justification purposes driving technology change and the influences of society on these changes.</a:t>
            </a:r>
          </a:p>
          <a:p>
            <a:pPr marL="109728" indent="0">
              <a:buNone/>
            </a:pPr>
            <a:r>
              <a:rPr lang="en-GB" sz="1600" b="1" dirty="0" smtClean="0"/>
              <a:t>Task </a:t>
            </a:r>
            <a:r>
              <a:rPr lang="en-GB" sz="1600" b="1" dirty="0"/>
              <a:t>9 – P1.9 - </a:t>
            </a:r>
            <a:r>
              <a:rPr lang="en-GB" sz="1600" dirty="0"/>
              <a:t>Using the three documents, </a:t>
            </a:r>
            <a:r>
              <a:rPr lang="en-GB" sz="1600" dirty="0">
                <a:hlinkClick r:id="rId2" action="ppaction://hlinkfile"/>
              </a:rPr>
              <a:t>PPT1</a:t>
            </a:r>
            <a:r>
              <a:rPr lang="en-GB" sz="1600" dirty="0"/>
              <a:t>, </a:t>
            </a:r>
            <a:r>
              <a:rPr lang="en-GB" sz="1600" dirty="0">
                <a:hlinkClick r:id="rId3" action="ppaction://hlinkfile"/>
              </a:rPr>
              <a:t>PPT2</a:t>
            </a:r>
            <a:r>
              <a:rPr lang="en-GB" sz="1600" dirty="0"/>
              <a:t> and </a:t>
            </a:r>
            <a:r>
              <a:rPr lang="en-GB" sz="1600" dirty="0">
                <a:hlinkClick r:id="rId4" action="ppaction://hlinkfile"/>
              </a:rPr>
              <a:t>PPT3</a:t>
            </a:r>
            <a:r>
              <a:rPr lang="en-GB" sz="1600" dirty="0"/>
              <a:t>, review and evidence the documentation based on the Focus, Objectives and Principles.</a:t>
            </a:r>
            <a:endParaRPr lang="en-GB" sz="1600" b="1" dirty="0"/>
          </a:p>
        </p:txBody>
      </p:sp>
      <p:sp>
        <p:nvSpPr>
          <p:cNvPr id="3" name="Title 2"/>
          <p:cNvSpPr>
            <a:spLocks noGrp="1"/>
          </p:cNvSpPr>
          <p:nvPr>
            <p:ph type="title"/>
          </p:nvPr>
        </p:nvSpPr>
        <p:spPr>
          <a:xfrm>
            <a:off x="230832" y="116632"/>
            <a:ext cx="8733656" cy="792088"/>
          </a:xfrm>
        </p:spPr>
        <p:txBody>
          <a:bodyPr>
            <a:normAutofit/>
          </a:bodyPr>
          <a:lstStyle/>
          <a:p>
            <a:r>
              <a:rPr lang="en-GB" sz="3200" dirty="0"/>
              <a:t>P1 </a:t>
            </a:r>
            <a:r>
              <a:rPr lang="en-GB" sz="3200" dirty="0" smtClean="0"/>
              <a:t>– Assessment Criteria</a:t>
            </a:r>
            <a:endParaRPr lang="en-GB" sz="3200" dirty="0"/>
          </a:p>
        </p:txBody>
      </p:sp>
    </p:spTree>
    <p:extLst>
      <p:ext uri="{BB962C8B-B14F-4D97-AF65-F5344CB8AC3E}">
        <p14:creationId xmlns:p14="http://schemas.microsoft.com/office/powerpoint/2010/main" val="18064105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9"/>
            <a:ext cx="8712968" cy="5256584"/>
          </a:xfrm>
        </p:spPr>
        <p:txBody>
          <a:bodyPr>
            <a:normAutofit fontScale="77500" lnSpcReduction="20000"/>
          </a:bodyPr>
          <a:lstStyle/>
          <a:p>
            <a:r>
              <a:rPr lang="en-GB" b="1" dirty="0" smtClean="0"/>
              <a:t>AIM </a:t>
            </a:r>
            <a:r>
              <a:rPr lang="en-GB" b="1" dirty="0"/>
              <a:t>AND PURPOSE OF THE UNIT </a:t>
            </a:r>
            <a:endParaRPr lang="en-GB" dirty="0"/>
          </a:p>
          <a:p>
            <a:r>
              <a:rPr lang="en-GB" dirty="0"/>
              <a:t>The Smarter Planet is an initiative developed by the IBM corporation to encourage individuals and organisations to think and develop solutions to processes or problems innovatively. The purpose is to encourage individuals and businesses to review their current practice to identify what they could change to reduce the impact on the planet/ environment. The Smarter Planet initiative can be applied cross sector and this unit encourages learners to consider the ways in which improvements to processes may include cost savings, environmental impact and system efficiencies. </a:t>
            </a:r>
          </a:p>
          <a:p>
            <a:r>
              <a:rPr lang="en-GB" dirty="0"/>
              <a:t>The smarter ideas which learners may identify may initially be small but may then grow and the focus is on constant improvements, developments to “make the planet smarter”. They should look at technological developments across a range of sectors to consider whether these can be adapted to other sectors and they should also identify activities or processes they think can be improved in everyday life and consider innovative solutions that may be developed.</a:t>
            </a:r>
          </a:p>
        </p:txBody>
      </p:sp>
      <p:sp>
        <p:nvSpPr>
          <p:cNvPr id="3" name="Title 2"/>
          <p:cNvSpPr>
            <a:spLocks noGrp="1"/>
          </p:cNvSpPr>
          <p:nvPr>
            <p:ph type="title"/>
          </p:nvPr>
        </p:nvSpPr>
        <p:spPr>
          <a:xfrm>
            <a:off x="230832" y="116632"/>
            <a:ext cx="8733656" cy="720080"/>
          </a:xfrm>
        </p:spPr>
        <p:txBody>
          <a:bodyPr>
            <a:normAutofit/>
          </a:bodyPr>
          <a:lstStyle/>
          <a:p>
            <a:r>
              <a:rPr lang="en-GB" dirty="0" smtClean="0"/>
              <a:t>Scenario</a:t>
            </a:r>
            <a:endParaRPr lang="en-GB" dirty="0"/>
          </a:p>
        </p:txBody>
      </p:sp>
    </p:spTree>
    <p:extLst>
      <p:ext uri="{BB962C8B-B14F-4D97-AF65-F5344CB8AC3E}">
        <p14:creationId xmlns:p14="http://schemas.microsoft.com/office/powerpoint/2010/main" val="11883826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144144275"/>
              </p:ext>
            </p:extLst>
          </p:nvPr>
        </p:nvGraphicFramePr>
        <p:xfrm>
          <a:off x="250825" y="908720"/>
          <a:ext cx="8713663" cy="5553187"/>
        </p:xfrm>
        <a:graphic>
          <a:graphicData uri="http://schemas.openxmlformats.org/drawingml/2006/table">
            <a:tbl>
              <a:tblPr firstRow="1" bandRow="1">
                <a:tableStyleId>{5C22544A-7EE6-4342-B048-85BDC9FD1C3A}</a:tableStyleId>
              </a:tblPr>
              <a:tblGrid>
                <a:gridCol w="360730"/>
                <a:gridCol w="1872213"/>
                <a:gridCol w="432048"/>
                <a:gridCol w="2016224"/>
                <a:gridCol w="2088232"/>
                <a:gridCol w="1944216"/>
              </a:tblGrid>
              <a:tr h="1149825">
                <a:tc gridSpan="2">
                  <a:txBody>
                    <a:bodyPr/>
                    <a:lstStyle/>
                    <a:p>
                      <a:r>
                        <a:rPr kumimoji="0" lang="en-GB" sz="1200" b="1" i="0" u="none" strike="noStrike" kern="1200" baseline="0" dirty="0" smtClean="0">
                          <a:solidFill>
                            <a:schemeClr val="lt1"/>
                          </a:solidFill>
                          <a:latin typeface="+mn-lt"/>
                          <a:ea typeface="+mn-ea"/>
                          <a:cs typeface="+mn-cs"/>
                        </a:rPr>
                        <a:t>Learning Outcome (LO)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The learner will:</a:t>
                      </a:r>
                    </a:p>
                  </a:txBody>
                  <a:tcPr/>
                </a:tc>
                <a:tc hMerge="1">
                  <a:txBody>
                    <a:bodyPr/>
                    <a:lstStyle/>
                    <a:p>
                      <a:endParaRPr lang="en-GB"/>
                    </a:p>
                  </a:txBody>
                  <a:tcPr/>
                </a:tc>
                <a:tc gridSpan="2">
                  <a:txBody>
                    <a:bodyPr/>
                    <a:lstStyle/>
                    <a:p>
                      <a:r>
                        <a:rPr kumimoji="0" lang="en-GB" sz="1200" b="1" i="0" u="none" strike="noStrike" kern="1200" baseline="0" dirty="0" smtClean="0">
                          <a:solidFill>
                            <a:schemeClr val="lt1"/>
                          </a:solidFill>
                          <a:latin typeface="+mn-lt"/>
                          <a:ea typeface="+mn-ea"/>
                          <a:cs typeface="+mn-cs"/>
                        </a:rPr>
                        <a:t>Pass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The assessment criteria are the pass requirements for this unit. </a:t>
                      </a:r>
                    </a:p>
                    <a:p>
                      <a:r>
                        <a:rPr kumimoji="0" lang="en-GB" sz="1200" b="0" i="0" u="none" strike="noStrike" kern="1200" baseline="0" dirty="0" smtClean="0">
                          <a:solidFill>
                            <a:schemeClr val="lt1"/>
                          </a:solidFill>
                          <a:latin typeface="+mn-lt"/>
                          <a:ea typeface="+mn-ea"/>
                          <a:cs typeface="+mn-cs"/>
                        </a:rPr>
                        <a:t>The learner can: </a:t>
                      </a:r>
                    </a:p>
                  </a:txBody>
                  <a:tcPr/>
                </a:tc>
                <a:tc hMerge="1">
                  <a:txBody>
                    <a:bodyPr/>
                    <a:lstStyle/>
                    <a:p>
                      <a:endParaRPr lang="en-GB"/>
                    </a:p>
                  </a:txBody>
                  <a:tcPr/>
                </a:tc>
                <a:tc>
                  <a:txBody>
                    <a:bodyPr/>
                    <a:lstStyle/>
                    <a:p>
                      <a:r>
                        <a:rPr kumimoji="0" lang="en-GB" sz="1200" b="1" i="0" u="none" strike="noStrike" kern="1200" baseline="0" dirty="0" smtClean="0">
                          <a:solidFill>
                            <a:schemeClr val="lt1"/>
                          </a:solidFill>
                          <a:latin typeface="+mn-lt"/>
                          <a:ea typeface="+mn-ea"/>
                          <a:cs typeface="+mn-cs"/>
                        </a:rPr>
                        <a:t>Merit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For merit the evidence must show that, in addition to the pass criteria, the learner is able to: </a:t>
                      </a:r>
                    </a:p>
                  </a:txBody>
                  <a:tcPr/>
                </a:tc>
                <a:tc>
                  <a:txBody>
                    <a:bodyPr/>
                    <a:lstStyle/>
                    <a:p>
                      <a:r>
                        <a:rPr kumimoji="0" lang="en-GB" sz="1200" b="1" i="0" u="none" strike="noStrike" kern="1200" baseline="0" dirty="0" smtClean="0">
                          <a:solidFill>
                            <a:schemeClr val="lt1"/>
                          </a:solidFill>
                          <a:latin typeface="+mn-lt"/>
                          <a:ea typeface="+mn-ea"/>
                          <a:cs typeface="+mn-cs"/>
                        </a:rPr>
                        <a:t>Distinction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For distinction the evidence must show that, in addition to the pass and merit criteria, the learner is able to: </a:t>
                      </a:r>
                    </a:p>
                  </a:txBody>
                  <a:tcPr/>
                </a:tc>
              </a:tr>
              <a:tr h="796033">
                <a:tc>
                  <a:txBody>
                    <a:bodyPr/>
                    <a:lstStyle/>
                    <a:p>
                      <a:r>
                        <a:rPr lang="en-GB" sz="1200" dirty="0" smtClean="0"/>
                        <a:t>1</a:t>
                      </a:r>
                      <a:endParaRPr lang="en-GB" sz="1200" dirty="0"/>
                    </a:p>
                  </a:txBody>
                  <a:tcPr>
                    <a:solidFill>
                      <a:srgbClr val="FFC000"/>
                    </a:solidFill>
                  </a:tcPr>
                </a:tc>
                <a:tc>
                  <a:txBody>
                    <a:bodyPr/>
                    <a:lstStyle/>
                    <a:p>
                      <a:r>
                        <a:rPr kumimoji="0" lang="en-GB" sz="1200" b="0" i="0" u="none" strike="noStrike" kern="1200" baseline="0" dirty="0" smtClean="0">
                          <a:solidFill>
                            <a:schemeClr val="dk1"/>
                          </a:solidFill>
                          <a:latin typeface="+mn-lt"/>
                          <a:ea typeface="+mn-ea"/>
                          <a:cs typeface="+mn-cs"/>
                        </a:rPr>
                        <a:t>Understand what is</a:t>
                      </a:r>
                    </a:p>
                    <a:p>
                      <a:r>
                        <a:rPr kumimoji="0" lang="en-GB" sz="1200" b="0" i="0" u="none" strike="noStrike" kern="1200" baseline="0" dirty="0" smtClean="0">
                          <a:solidFill>
                            <a:schemeClr val="dk1"/>
                          </a:solidFill>
                          <a:latin typeface="+mn-lt"/>
                          <a:ea typeface="+mn-ea"/>
                          <a:cs typeface="+mn-cs"/>
                        </a:rPr>
                        <a:t>meant by a smarter</a:t>
                      </a:r>
                    </a:p>
                    <a:p>
                      <a:r>
                        <a:rPr kumimoji="0" lang="en-GB" sz="1200" b="0" i="0" u="none" strike="noStrike" kern="1200" baseline="0" dirty="0" smtClean="0">
                          <a:solidFill>
                            <a:schemeClr val="dk1"/>
                          </a:solidFill>
                          <a:latin typeface="+mn-lt"/>
                          <a:ea typeface="+mn-ea"/>
                          <a:cs typeface="+mn-cs"/>
                        </a:rPr>
                        <a:t>planet</a:t>
                      </a:r>
                    </a:p>
                  </a:txBody>
                  <a:tcPr>
                    <a:solidFill>
                      <a:srgbClr val="FFC000"/>
                    </a:solidFill>
                  </a:tcPr>
                </a:tc>
                <a:tc>
                  <a:txBody>
                    <a:bodyPr/>
                    <a:lstStyle/>
                    <a:p>
                      <a:r>
                        <a:rPr lang="en-GB" sz="1200" dirty="0" smtClean="0"/>
                        <a:t>P1</a:t>
                      </a:r>
                      <a:endParaRPr lang="en-GB" sz="12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Explain how changes</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in technology have</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evolved over the last</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century</a:t>
                      </a:r>
                    </a:p>
                  </a:txBody>
                  <a:tcPr>
                    <a:solidFill>
                      <a:srgbClr val="FFC000"/>
                    </a:solidFill>
                  </a:tcPr>
                </a:tc>
                <a:tc>
                  <a:txBody>
                    <a:bodyPr/>
                    <a:lstStyle/>
                    <a:p>
                      <a:endParaRPr kumimoji="0" lang="en-GB" sz="1800" b="0" i="0" u="none" strike="noStrike" kern="1200" baseline="0" dirty="0" smtClean="0">
                        <a:solidFill>
                          <a:schemeClr val="dk1"/>
                        </a:solidFill>
                        <a:latin typeface="+mn-lt"/>
                        <a:ea typeface="+mn-ea"/>
                        <a:cs typeface="+mn-cs"/>
                      </a:endParaRPr>
                    </a:p>
                  </a:txBody>
                  <a:tcPr>
                    <a:solidFill>
                      <a:srgbClr val="FFC000"/>
                    </a:solidFill>
                  </a:tcPr>
                </a:tc>
                <a:tc>
                  <a:txBody>
                    <a:bodyPr/>
                    <a:lstStyle/>
                    <a:p>
                      <a:endParaRPr lang="en-GB" sz="1200" dirty="0"/>
                    </a:p>
                  </a:txBody>
                  <a:tcPr>
                    <a:solidFill>
                      <a:srgbClr val="FFC000"/>
                    </a:solidFill>
                  </a:tcPr>
                </a:tc>
              </a:tr>
              <a:tr h="972929">
                <a:tc>
                  <a:txBody>
                    <a:bodyPr/>
                    <a:lstStyle/>
                    <a:p>
                      <a:pPr marL="0" algn="l" rtl="0" eaLnBrk="1" latinLnBrk="0" hangingPunct="1"/>
                      <a:endParaRPr kumimoji="0" lang="en-GB" sz="1200" b="0" i="0" u="none" strike="noStrike" kern="1200" baseline="0" dirty="0">
                        <a:solidFill>
                          <a:schemeClr val="dk1"/>
                        </a:solidFill>
                        <a:latin typeface="+mn-lt"/>
                        <a:ea typeface="+mn-ea"/>
                        <a:cs typeface="+mn-cs"/>
                      </a:endParaRPr>
                    </a:p>
                  </a:txBody>
                  <a:tcPr>
                    <a:solidFill>
                      <a:schemeClr val="bg2"/>
                    </a:solidFill>
                  </a:tcPr>
                </a:tc>
                <a:tc>
                  <a:txBody>
                    <a:bodyPr/>
                    <a:lstStyle/>
                    <a:p>
                      <a:pPr marL="0" algn="l" rtl="0" eaLnBrk="1" latinLnBrk="0" hangingPunct="1"/>
                      <a:endParaRPr kumimoji="0" lang="en-GB" sz="1200" b="0" i="0" u="none" strike="noStrike" kern="1200" baseline="0" dirty="0" smtClean="0">
                        <a:solidFill>
                          <a:schemeClr val="dk1"/>
                        </a:solidFill>
                        <a:latin typeface="+mn-lt"/>
                        <a:ea typeface="+mn-ea"/>
                        <a:cs typeface="+mn-cs"/>
                      </a:endParaRPr>
                    </a:p>
                  </a:txBody>
                  <a:tcPr>
                    <a:solidFill>
                      <a:schemeClr val="bg2"/>
                    </a:solidFill>
                  </a:tcPr>
                </a:tc>
                <a:tc>
                  <a:txBody>
                    <a:bodyPr/>
                    <a:lstStyle/>
                    <a:p>
                      <a:pPr marL="0" algn="l" rtl="0" eaLnBrk="1" latinLnBrk="0" hangingPunct="1"/>
                      <a:r>
                        <a:rPr kumimoji="0" lang="en-GB" sz="1200" b="0" i="0" u="none" strike="noStrike" kern="1200" baseline="0" dirty="0" smtClean="0">
                          <a:solidFill>
                            <a:schemeClr val="dk1"/>
                          </a:solidFill>
                          <a:latin typeface="+mn-lt"/>
                          <a:ea typeface="+mn-ea"/>
                          <a:cs typeface="+mn-cs"/>
                        </a:rPr>
                        <a:t>P2</a:t>
                      </a:r>
                      <a:endParaRPr kumimoji="0" lang="en-GB" sz="1200" b="0" i="0" u="none" strike="noStrike" kern="1200" baseline="0" dirty="0">
                        <a:solidFill>
                          <a:schemeClr val="dk1"/>
                        </a:solidFill>
                        <a:latin typeface="+mn-lt"/>
                        <a:ea typeface="+mn-ea"/>
                        <a:cs typeface="+mn-cs"/>
                      </a:endParaRPr>
                    </a:p>
                  </a:txBody>
                  <a:tcPr>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explain how evolutions</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in technology have</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impacted on everyday</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life</a:t>
                      </a:r>
                    </a:p>
                  </a:txBody>
                  <a:tcPr>
                    <a:solidFill>
                      <a:schemeClr val="bg2"/>
                    </a:solidFill>
                  </a:tcPr>
                </a:tc>
                <a:tc>
                  <a:txBody>
                    <a:bodyPr/>
                    <a:lstStyle/>
                    <a:p>
                      <a:pPr marL="0" algn="l" rtl="0" eaLnBrk="1" latinLnBrk="0" hangingPunct="1"/>
                      <a:r>
                        <a:rPr kumimoji="0" lang="en-GB" sz="1200" b="0" i="0" u="none" strike="noStrike" kern="1200" baseline="0" dirty="0" smtClean="0">
                          <a:solidFill>
                            <a:schemeClr val="dk1"/>
                          </a:solidFill>
                          <a:latin typeface="+mn-lt"/>
                          <a:ea typeface="+mn-ea"/>
                          <a:cs typeface="+mn-cs"/>
                        </a:rPr>
                        <a:t>M1 - Evaluate the wider uses of these technological</a:t>
                      </a:r>
                    </a:p>
                    <a:p>
                      <a:pPr marL="0" algn="l" rtl="0" eaLnBrk="1" latinLnBrk="0" hangingPunct="1"/>
                      <a:r>
                        <a:rPr kumimoji="0" lang="en-GB" sz="1200" b="0" i="0" u="none" strike="noStrike" kern="1200" baseline="0" dirty="0" smtClean="0">
                          <a:solidFill>
                            <a:schemeClr val="dk1"/>
                          </a:solidFill>
                          <a:latin typeface="+mn-lt"/>
                          <a:ea typeface="+mn-ea"/>
                          <a:cs typeface="+mn-cs"/>
                        </a:rPr>
                        <a:t>developments within</a:t>
                      </a:r>
                    </a:p>
                    <a:p>
                      <a:pPr marL="0" algn="l" rtl="0" eaLnBrk="1" latinLnBrk="0" hangingPunct="1"/>
                      <a:r>
                        <a:rPr kumimoji="0" lang="en-GB" sz="1200" b="0" i="0" u="none" strike="noStrike" kern="1200" baseline="0" dirty="0" smtClean="0">
                          <a:solidFill>
                            <a:schemeClr val="dk1"/>
                          </a:solidFill>
                          <a:latin typeface="+mn-lt"/>
                          <a:ea typeface="+mn-ea"/>
                          <a:cs typeface="+mn-cs"/>
                        </a:rPr>
                        <a:t>an identified sector</a:t>
                      </a:r>
                    </a:p>
                  </a:txBody>
                  <a:tcPr>
                    <a:solidFill>
                      <a:schemeClr val="bg2"/>
                    </a:solidFill>
                  </a:tcPr>
                </a:tc>
                <a:tc>
                  <a:txBody>
                    <a:bodyPr/>
                    <a:lstStyle/>
                    <a:p>
                      <a:pPr marL="0" algn="l" rtl="0" eaLnBrk="1" latinLnBrk="0" hangingPunct="1"/>
                      <a:r>
                        <a:rPr kumimoji="0" lang="en-GB" sz="1200" b="0" i="0" u="none" strike="noStrike" kern="1200" baseline="0" dirty="0" smtClean="0">
                          <a:solidFill>
                            <a:schemeClr val="dk1"/>
                          </a:solidFill>
                          <a:latin typeface="+mn-lt"/>
                          <a:ea typeface="+mn-ea"/>
                          <a:cs typeface="+mn-cs"/>
                        </a:rPr>
                        <a:t>D1 - Discuss why the smarter planet concept is important to society as a whole</a:t>
                      </a:r>
                      <a:endParaRPr kumimoji="0" lang="en-GB" sz="1200" b="0" i="0" u="none" strike="noStrike" kern="1200" baseline="0" dirty="0">
                        <a:solidFill>
                          <a:schemeClr val="dk1"/>
                        </a:solidFill>
                        <a:latin typeface="+mn-lt"/>
                        <a:ea typeface="+mn-ea"/>
                        <a:cs typeface="+mn-cs"/>
                      </a:endParaRPr>
                    </a:p>
                  </a:txBody>
                  <a:tcPr>
                    <a:solidFill>
                      <a:schemeClr val="bg2"/>
                    </a:solidFill>
                  </a:tcPr>
                </a:tc>
              </a:tr>
              <a:tr h="796033">
                <a:tc>
                  <a:txBody>
                    <a:bodyPr/>
                    <a:lstStyle/>
                    <a:p>
                      <a:r>
                        <a:rPr lang="en-GB" sz="1200" dirty="0" smtClean="0"/>
                        <a:t>2</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Understand the changing smarter</a:t>
                      </a:r>
                    </a:p>
                    <a:p>
                      <a:r>
                        <a:rPr kumimoji="0" lang="en-GB" sz="1200" b="0" i="0" u="none" strike="noStrike" kern="1200" baseline="0" dirty="0" smtClean="0">
                          <a:solidFill>
                            <a:schemeClr val="dk1"/>
                          </a:solidFill>
                          <a:latin typeface="+mn-lt"/>
                          <a:ea typeface="+mn-ea"/>
                          <a:cs typeface="+mn-cs"/>
                        </a:rPr>
                        <a:t>business environment</a:t>
                      </a:r>
                    </a:p>
                  </a:txBody>
                  <a:tcPr/>
                </a:tc>
                <a:tc>
                  <a:txBody>
                    <a:bodyPr/>
                    <a:lstStyle/>
                    <a:p>
                      <a:r>
                        <a:rPr lang="en-GB" sz="1200" dirty="0" smtClean="0"/>
                        <a:t>P3</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Explain the benefits</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and beneficiaries of</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improved technologies</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to business</a:t>
                      </a:r>
                    </a:p>
                  </a:txBody>
                  <a:tcPr/>
                </a:tc>
                <a:tc>
                  <a:txBody>
                    <a:bodyPr/>
                    <a:lstStyle/>
                    <a:p>
                      <a:r>
                        <a:rPr kumimoji="0" lang="en-GB" sz="1200" b="0" i="0" u="none" strike="noStrike" kern="1200" baseline="0" dirty="0" smtClean="0">
                          <a:solidFill>
                            <a:schemeClr val="dk1"/>
                          </a:solidFill>
                          <a:latin typeface="+mn-lt"/>
                          <a:ea typeface="+mn-ea"/>
                          <a:cs typeface="+mn-cs"/>
                        </a:rPr>
                        <a:t>M1 - Describe how organisations promote their business using e-commerce </a:t>
                      </a:r>
                      <a:endParaRPr kumimoji="0" lang="en-GB" sz="1200" b="0" i="0" u="none" strike="noStrike" kern="1200" baseline="0" dirty="0">
                        <a:solidFill>
                          <a:schemeClr val="dk1"/>
                        </a:solidFill>
                        <a:latin typeface="+mn-lt"/>
                        <a:ea typeface="+mn-ea"/>
                        <a:cs typeface="+mn-cs"/>
                      </a:endParaRPr>
                    </a:p>
                  </a:txBody>
                  <a:tcPr/>
                </a:tc>
                <a:tc>
                  <a:txBody>
                    <a:bodyPr/>
                    <a:lstStyle/>
                    <a:p>
                      <a:endParaRPr kumimoji="0" lang="en-GB" sz="1200" b="0" i="0" u="none" strike="noStrike" kern="1200" baseline="0" dirty="0" smtClean="0">
                        <a:solidFill>
                          <a:schemeClr val="dk1"/>
                        </a:solidFill>
                        <a:latin typeface="+mn-lt"/>
                        <a:ea typeface="+mn-ea"/>
                        <a:cs typeface="+mn-cs"/>
                      </a:endParaRPr>
                    </a:p>
                  </a:txBody>
                  <a:tcPr/>
                </a:tc>
              </a:tr>
              <a:tr h="796033">
                <a:tc>
                  <a:txBody>
                    <a:bodyPr/>
                    <a:lstStyle/>
                    <a:p>
                      <a:endParaRPr lang="en-GB" sz="1200" dirty="0"/>
                    </a:p>
                  </a:txBody>
                  <a:tcPr/>
                </a:tc>
                <a:tc>
                  <a:txBody>
                    <a:bodyPr/>
                    <a:lstStyle/>
                    <a:p>
                      <a:endParaRPr kumimoji="0" lang="en-GB" sz="1200" b="0" i="0" u="none" strike="noStrike" kern="1200" baseline="0" dirty="0" smtClean="0">
                        <a:solidFill>
                          <a:schemeClr val="dk1"/>
                        </a:solidFill>
                        <a:latin typeface="+mn-lt"/>
                        <a:ea typeface="+mn-ea"/>
                        <a:cs typeface="+mn-cs"/>
                      </a:endParaRPr>
                    </a:p>
                  </a:txBody>
                  <a:tcPr/>
                </a:tc>
                <a:tc>
                  <a:txBody>
                    <a:bodyPr/>
                    <a:lstStyle/>
                    <a:p>
                      <a:r>
                        <a:rPr lang="en-GB" sz="1200" dirty="0" smtClean="0"/>
                        <a:t>P4</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Explain how advances</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across business</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sectors have brought</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additional challenges</a:t>
                      </a:r>
                    </a:p>
                  </a:txBody>
                  <a:tcPr/>
                </a:tc>
                <a:tc>
                  <a:txBody>
                    <a:bodyPr/>
                    <a:lstStyle/>
                    <a:p>
                      <a:endParaRPr kumimoji="0" lang="en-GB" sz="1200" b="0" i="0" u="none" strike="noStrike" kern="1200" baseline="0" dirty="0">
                        <a:solidFill>
                          <a:schemeClr val="dk1"/>
                        </a:solidFill>
                        <a:latin typeface="+mn-lt"/>
                        <a:ea typeface="+mn-ea"/>
                        <a:cs typeface="+mn-cs"/>
                      </a:endParaRPr>
                    </a:p>
                  </a:txBody>
                  <a:tcPr/>
                </a:tc>
                <a:tc>
                  <a:txBody>
                    <a:bodyPr/>
                    <a:lstStyle/>
                    <a:p>
                      <a:endParaRPr kumimoji="0" lang="en-GB" sz="1200" b="0" i="0" u="none" strike="noStrike" kern="1200" baseline="0" dirty="0" smtClean="0">
                        <a:solidFill>
                          <a:schemeClr val="dk1"/>
                        </a:solidFill>
                        <a:latin typeface="+mn-lt"/>
                        <a:ea typeface="+mn-ea"/>
                        <a:cs typeface="+mn-cs"/>
                      </a:endParaRPr>
                    </a:p>
                  </a:txBody>
                  <a:tcPr/>
                </a:tc>
              </a:tr>
              <a:tr h="889747">
                <a:tc>
                  <a:txBody>
                    <a:bodyPr/>
                    <a:lstStyle/>
                    <a:p>
                      <a:r>
                        <a:rPr lang="en-GB" sz="1200" dirty="0" smtClean="0"/>
                        <a:t>3</a:t>
                      </a:r>
                      <a:endParaRPr lang="en-GB" sz="1200" dirty="0"/>
                    </a:p>
                  </a:txBody>
                  <a:tcPr/>
                </a:tc>
                <a:tc>
                  <a:txBody>
                    <a:bodyPr/>
                    <a:lstStyle/>
                    <a:p>
                      <a:r>
                        <a:rPr kumimoji="0" lang="en-GB" sz="1200" b="0" i="0" u="none" strike="noStrike" kern="1200" baseline="0" dirty="0" smtClean="0">
                          <a:solidFill>
                            <a:schemeClr val="dk1"/>
                          </a:solidFill>
                          <a:latin typeface="+mn-lt"/>
                          <a:ea typeface="+mn-ea"/>
                          <a:cs typeface="+mn-cs"/>
                        </a:rPr>
                        <a:t>Understand how</a:t>
                      </a:r>
                    </a:p>
                    <a:p>
                      <a:r>
                        <a:rPr kumimoji="0" lang="en-GB" sz="1200" b="0" i="0" u="none" strike="noStrike" kern="1200" baseline="0" dirty="0" smtClean="0">
                          <a:solidFill>
                            <a:schemeClr val="dk1"/>
                          </a:solidFill>
                          <a:latin typeface="+mn-lt"/>
                          <a:ea typeface="+mn-ea"/>
                          <a:cs typeface="+mn-cs"/>
                        </a:rPr>
                        <a:t>smarter planet</a:t>
                      </a:r>
                    </a:p>
                    <a:p>
                      <a:r>
                        <a:rPr kumimoji="0" lang="en-GB" sz="1200" b="0" i="0" u="none" strike="noStrike" kern="1200" baseline="0" dirty="0" smtClean="0">
                          <a:solidFill>
                            <a:schemeClr val="dk1"/>
                          </a:solidFill>
                          <a:latin typeface="+mn-lt"/>
                          <a:ea typeface="+mn-ea"/>
                          <a:cs typeface="+mn-cs"/>
                        </a:rPr>
                        <a:t>technologies could be</a:t>
                      </a:r>
                    </a:p>
                    <a:p>
                      <a:r>
                        <a:rPr kumimoji="0" lang="en-GB" sz="1200" b="0" i="0" u="none" strike="noStrike" kern="1200" baseline="0" dirty="0" smtClean="0">
                          <a:solidFill>
                            <a:schemeClr val="dk1"/>
                          </a:solidFill>
                          <a:latin typeface="+mn-lt"/>
                          <a:ea typeface="+mn-ea"/>
                          <a:cs typeface="+mn-cs"/>
                        </a:rPr>
                        <a:t>further developed</a:t>
                      </a:r>
                      <a:endParaRPr kumimoji="0" lang="en-GB" sz="1200" b="0" i="0" u="none" strike="noStrike" kern="1200" baseline="0" dirty="0" smtClean="0">
                        <a:solidFill>
                          <a:schemeClr val="dk1"/>
                        </a:solidFill>
                        <a:latin typeface="+mn-lt"/>
                        <a:ea typeface="+mn-ea"/>
                        <a:cs typeface="+mn-cs"/>
                      </a:endParaRPr>
                    </a:p>
                  </a:txBody>
                  <a:tcPr/>
                </a:tc>
                <a:tc>
                  <a:txBody>
                    <a:bodyPr/>
                    <a:lstStyle/>
                    <a:p>
                      <a:r>
                        <a:rPr lang="en-GB" sz="1200" dirty="0" smtClean="0"/>
                        <a:t>P5</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Explain how advances</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to technology could be</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mn-lt"/>
                          <a:ea typeface="+mn-ea"/>
                          <a:cs typeface="+mn-cs"/>
                        </a:rPr>
                        <a:t>improved or extended</a:t>
                      </a:r>
                    </a:p>
                  </a:txBody>
                  <a:tcPr/>
                </a:tc>
                <a:tc>
                  <a:txBody>
                    <a:bodyPr/>
                    <a:lstStyle/>
                    <a:p>
                      <a:r>
                        <a:rPr kumimoji="0" lang="en-GB" sz="1200" b="0" i="0" u="none" strike="noStrike" kern="1200" baseline="0" dirty="0" smtClean="0">
                          <a:solidFill>
                            <a:schemeClr val="dk1"/>
                          </a:solidFill>
                          <a:latin typeface="+mn-lt"/>
                          <a:ea typeface="+mn-ea"/>
                          <a:cs typeface="+mn-cs"/>
                        </a:rPr>
                        <a:t>M2 - Discuss how</a:t>
                      </a:r>
                    </a:p>
                    <a:p>
                      <a:r>
                        <a:rPr kumimoji="0" lang="en-GB" sz="1200" b="0" i="0" u="none" strike="noStrike" kern="1200" baseline="0" dirty="0" smtClean="0">
                          <a:solidFill>
                            <a:schemeClr val="dk1"/>
                          </a:solidFill>
                          <a:latin typeface="+mn-lt"/>
                          <a:ea typeface="+mn-ea"/>
                          <a:cs typeface="+mn-cs"/>
                        </a:rPr>
                        <a:t>technologies could be</a:t>
                      </a:r>
                    </a:p>
                    <a:p>
                      <a:r>
                        <a:rPr kumimoji="0" lang="en-GB" sz="1200" b="0" i="0" u="none" strike="noStrike" kern="1200" baseline="0" dirty="0" smtClean="0">
                          <a:solidFill>
                            <a:schemeClr val="dk1"/>
                          </a:solidFill>
                          <a:latin typeface="+mn-lt"/>
                          <a:ea typeface="+mn-ea"/>
                          <a:cs typeface="+mn-cs"/>
                        </a:rPr>
                        <a:t>adapted to different</a:t>
                      </a:r>
                    </a:p>
                    <a:p>
                      <a:r>
                        <a:rPr kumimoji="0" lang="en-GB" sz="1200" b="0" i="0" u="none" strike="noStrike" kern="1200" baseline="0" dirty="0" smtClean="0">
                          <a:solidFill>
                            <a:schemeClr val="dk1"/>
                          </a:solidFill>
                          <a:latin typeface="+mn-lt"/>
                          <a:ea typeface="+mn-ea"/>
                          <a:cs typeface="+mn-cs"/>
                        </a:rPr>
                        <a:t>business purposes</a:t>
                      </a:r>
                    </a:p>
                  </a:txBody>
                  <a:tcPr/>
                </a:tc>
                <a:tc>
                  <a:txBody>
                    <a:bodyPr/>
                    <a:lstStyle/>
                    <a:p>
                      <a:endParaRPr lang="en-GB" sz="1200" dirty="0"/>
                    </a:p>
                  </a:txBody>
                  <a:tcPr/>
                </a:tc>
              </a:tr>
            </a:tbl>
          </a:graphicData>
        </a:graphic>
      </p:graphicFrame>
      <p:sp>
        <p:nvSpPr>
          <p:cNvPr id="3" name="Title 2"/>
          <p:cNvSpPr>
            <a:spLocks noGrp="1"/>
          </p:cNvSpPr>
          <p:nvPr>
            <p:ph type="title"/>
          </p:nvPr>
        </p:nvSpPr>
        <p:spPr>
          <a:xfrm>
            <a:off x="230832" y="116632"/>
            <a:ext cx="8733656" cy="720080"/>
          </a:xfrm>
        </p:spPr>
        <p:txBody>
          <a:bodyPr/>
          <a:lstStyle/>
          <a:p>
            <a:r>
              <a:rPr lang="en-GB" dirty="0" smtClean="0"/>
              <a:t>LO1 -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908720"/>
            <a:ext cx="8640960" cy="5544616"/>
          </a:xfrm>
        </p:spPr>
        <p:txBody>
          <a:bodyPr>
            <a:noAutofit/>
          </a:bodyPr>
          <a:lstStyle/>
          <a:p>
            <a:r>
              <a:rPr lang="en-GB" sz="1600" dirty="0" smtClean="0"/>
              <a:t>They could start by reviewing what technology they use every day from getting a bus or driving in the morning to their place of work or study. This would require them to consider the traffic infrastructure, the technology used to power the mode of transport, the way they identified a route, the way they sourced timetables etc. By working as a group they could identify the other technologies they use and as smaller groups should research the development of these. The more they research the more they will be able to identify how these developments have evolved potentially from different original purposes. </a:t>
            </a:r>
          </a:p>
          <a:p>
            <a:r>
              <a:rPr lang="en-GB" sz="1600" dirty="0" smtClean="0"/>
              <a:t>They should then identify, explain and discuss how life and environments have changed over the last century or even longer. This research and discussion will then give the learners an appreciation of how life, society, the environment and business has changed over the period and even the past 20- 30 years. </a:t>
            </a:r>
          </a:p>
          <a:p>
            <a:r>
              <a:rPr lang="en-GB" sz="1600" dirty="0" smtClean="0"/>
              <a:t>The IBM Smarter Planet initiative is supported by a number of resources to allow learners to understand the core principles, objectives and activities. The learners can also identify the developments in technology made by IBM that have advanced the technologies they use i.e. the Bar Code and magnetic strip. </a:t>
            </a:r>
          </a:p>
          <a:p>
            <a:r>
              <a:rPr lang="en-GB" sz="1600" dirty="0" smtClean="0"/>
              <a:t>The group with tutor facilitation should then consider the “by-products” of the technological advances such as information and data although this could be taught further and in more depth in related units. </a:t>
            </a:r>
          </a:p>
        </p:txBody>
      </p:sp>
      <p:sp>
        <p:nvSpPr>
          <p:cNvPr id="3" name="Title 2"/>
          <p:cNvSpPr>
            <a:spLocks noGrp="1"/>
          </p:cNvSpPr>
          <p:nvPr>
            <p:ph type="title"/>
          </p:nvPr>
        </p:nvSpPr>
        <p:spPr>
          <a:xfrm>
            <a:off x="251520" y="116632"/>
            <a:ext cx="8640960" cy="720080"/>
          </a:xfrm>
        </p:spPr>
        <p:txBody>
          <a:bodyPr>
            <a:noAutofit/>
          </a:bodyPr>
          <a:lstStyle/>
          <a:p>
            <a:r>
              <a:rPr lang="en-GB" sz="2400" dirty="0"/>
              <a:t>LO1 Understand what is meant by a smarter planet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sz="3600" dirty="0" smtClean="0"/>
              <a:t>For </a:t>
            </a:r>
            <a:r>
              <a:rPr lang="en-GB" sz="3600" b="1" dirty="0"/>
              <a:t>P1</a:t>
            </a:r>
            <a:r>
              <a:rPr lang="en-GB" sz="3600" dirty="0"/>
              <a:t> learners must explain how changes in technology have evolved over the last century. This is not restricted to computers and technology but should consider a wide range of technologies across a number of sectors. Evidence could be in the form of a time line showing stages of the evolution. </a:t>
            </a:r>
          </a:p>
        </p:txBody>
      </p:sp>
      <p:sp>
        <p:nvSpPr>
          <p:cNvPr id="3" name="Title 2"/>
          <p:cNvSpPr>
            <a:spLocks noGrp="1"/>
          </p:cNvSpPr>
          <p:nvPr>
            <p:ph type="title"/>
          </p:nvPr>
        </p:nvSpPr>
        <p:spPr/>
        <p:txBody>
          <a:bodyPr>
            <a:normAutofit/>
          </a:bodyPr>
          <a:lstStyle/>
          <a:p>
            <a:r>
              <a:rPr lang="en-GB" dirty="0"/>
              <a:t>Assessment Criterion P1 </a:t>
            </a:r>
          </a:p>
        </p:txBody>
      </p:sp>
    </p:spTree>
    <p:extLst>
      <p:ext uri="{BB962C8B-B14F-4D97-AF65-F5344CB8AC3E}">
        <p14:creationId xmlns:p14="http://schemas.microsoft.com/office/powerpoint/2010/main" val="39437871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643998" cy="4536504"/>
          </a:xfrm>
        </p:spPr>
        <p:txBody>
          <a:bodyPr>
            <a:noAutofit/>
          </a:bodyPr>
          <a:lstStyle/>
          <a:p>
            <a:r>
              <a:rPr lang="en-GB" sz="1900" dirty="0"/>
              <a:t>In 2007, the world crossed an epochal threshold. For the </a:t>
            </a:r>
            <a:r>
              <a:rPr lang="en-GB" sz="1900" dirty="0" smtClean="0"/>
              <a:t>first time in </a:t>
            </a:r>
            <a:r>
              <a:rPr lang="en-GB" sz="1900" dirty="0"/>
              <a:t>history, the majority of the human population lived in </a:t>
            </a:r>
            <a:r>
              <a:rPr lang="en-GB" sz="1900" dirty="0" smtClean="0"/>
              <a:t>cities. And </a:t>
            </a:r>
            <a:r>
              <a:rPr lang="en-GB" sz="1900" dirty="0"/>
              <a:t>this </a:t>
            </a:r>
            <a:r>
              <a:rPr lang="en-GB" sz="1900" dirty="0" smtClean="0"/>
              <a:t>urbanisation </a:t>
            </a:r>
            <a:r>
              <a:rPr lang="en-GB" sz="1900" dirty="0"/>
              <a:t>is accelerating. By </a:t>
            </a:r>
            <a:r>
              <a:rPr lang="en-GB" sz="1900" dirty="0" smtClean="0"/>
              <a:t>2013, </a:t>
            </a:r>
            <a:r>
              <a:rPr lang="en-GB" sz="1900" dirty="0"/>
              <a:t>there </a:t>
            </a:r>
            <a:r>
              <a:rPr lang="en-GB" sz="1900" dirty="0" smtClean="0"/>
              <a:t>was 24 cities </a:t>
            </a:r>
            <a:r>
              <a:rPr lang="en-GB" sz="1900" dirty="0"/>
              <a:t>with populations greater than </a:t>
            </a:r>
            <a:r>
              <a:rPr lang="en-GB" sz="1900" dirty="0" smtClean="0"/>
              <a:t>10 million, the definition of a Megacity</a:t>
            </a:r>
            <a:r>
              <a:rPr lang="en-GB" sz="1900" dirty="0"/>
              <a:t>. The largest of these are the metropolitan areas of Tokyo, Delhi, Mexico City, New </a:t>
            </a:r>
            <a:r>
              <a:rPr lang="en-GB" sz="1900" dirty="0" smtClean="0"/>
              <a:t>York </a:t>
            </a:r>
            <a:r>
              <a:rPr lang="en-GB" sz="1900" dirty="0"/>
              <a:t>and Shanghai: each of these has a population excess of 20 million inhabitants. If the trend continues, the world's population as a whole will double every 45 years</a:t>
            </a:r>
            <a:r>
              <a:rPr lang="en-GB" sz="1900" dirty="0" smtClean="0"/>
              <a:t>.</a:t>
            </a:r>
          </a:p>
          <a:p>
            <a:r>
              <a:rPr lang="en-GB" sz="1900" dirty="0" smtClean="0"/>
              <a:t>With this comes urban problems that before 1996 when the current students were born, were not such a global issue. These issues include Slums, Homelessness, Traffic Congestion, Urban Sprawls, Gentrification, Environmental Issues and Air Pollution.</a:t>
            </a:r>
          </a:p>
          <a:p>
            <a:pPr marL="109728" indent="0">
              <a:buNone/>
            </a:pPr>
            <a:r>
              <a:rPr lang="en-GB" sz="1900" b="1" dirty="0" smtClean="0"/>
              <a:t>Task 1 – P1.1 – </a:t>
            </a:r>
            <a:r>
              <a:rPr lang="en-GB" sz="1900" dirty="0" smtClean="0"/>
              <a:t>Using research and one example each, define the current problem with population expansion and urbanisation of society.</a:t>
            </a:r>
            <a:endParaRPr lang="en-GB" sz="1900" dirty="0"/>
          </a:p>
        </p:txBody>
      </p:sp>
      <p:sp>
        <p:nvSpPr>
          <p:cNvPr id="2" name="Title 1"/>
          <p:cNvSpPr>
            <a:spLocks noGrp="1"/>
          </p:cNvSpPr>
          <p:nvPr>
            <p:ph type="title"/>
          </p:nvPr>
        </p:nvSpPr>
        <p:spPr>
          <a:xfrm>
            <a:off x="251520" y="112952"/>
            <a:ext cx="8640960" cy="795768"/>
          </a:xfrm>
        </p:spPr>
        <p:txBody>
          <a:bodyPr>
            <a:normAutofit/>
          </a:bodyPr>
          <a:lstStyle/>
          <a:p>
            <a:r>
              <a:rPr lang="en-GB" sz="2900" dirty="0"/>
              <a:t>P1.1 - Technological developments - </a:t>
            </a:r>
            <a:r>
              <a:rPr lang="en-GB" sz="2900" dirty="0" smtClean="0"/>
              <a:t>Issues</a:t>
            </a:r>
            <a:endParaRPr lang="en-US" sz="2900" dirty="0"/>
          </a:p>
        </p:txBody>
      </p:sp>
      <p:graphicFrame>
        <p:nvGraphicFramePr>
          <p:cNvPr id="5" name="Table 4"/>
          <p:cNvGraphicFramePr>
            <a:graphicFrameLocks noGrp="1"/>
          </p:cNvGraphicFramePr>
          <p:nvPr>
            <p:extLst>
              <p:ext uri="{D42A27DB-BD31-4B8C-83A1-F6EECF244321}">
                <p14:modId xmlns:p14="http://schemas.microsoft.com/office/powerpoint/2010/main" val="3902846148"/>
              </p:ext>
            </p:extLst>
          </p:nvPr>
        </p:nvGraphicFramePr>
        <p:xfrm>
          <a:off x="323528" y="5599168"/>
          <a:ext cx="8424936" cy="782160"/>
        </p:xfrm>
        <a:graphic>
          <a:graphicData uri="http://schemas.openxmlformats.org/drawingml/2006/table">
            <a:tbl>
              <a:tblPr firstRow="1" bandRow="1">
                <a:tableStyleId>{5C22544A-7EE6-4342-B048-85BDC9FD1C3A}</a:tableStyleId>
              </a:tblPr>
              <a:tblGrid>
                <a:gridCol w="2106234"/>
                <a:gridCol w="2106234"/>
                <a:gridCol w="1692188"/>
                <a:gridCol w="2520280"/>
              </a:tblGrid>
              <a:tr h="303680">
                <a:tc>
                  <a:txBody>
                    <a:bodyPr/>
                    <a:lstStyle/>
                    <a:p>
                      <a:pPr algn="ctr"/>
                      <a:r>
                        <a:rPr lang="en-GB" dirty="0" smtClean="0"/>
                        <a:t>Slums</a:t>
                      </a:r>
                      <a:endParaRPr lang="en-GB" dirty="0"/>
                    </a:p>
                  </a:txBody>
                  <a:tcPr/>
                </a:tc>
                <a:tc>
                  <a:txBody>
                    <a:bodyPr/>
                    <a:lstStyle/>
                    <a:p>
                      <a:pPr algn="ctr"/>
                      <a:r>
                        <a:rPr lang="en-GB" dirty="0" smtClean="0"/>
                        <a:t>Homelessness</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Air Pollution</a:t>
                      </a:r>
                    </a:p>
                  </a:txBody>
                  <a:tcPr/>
                </a:tc>
                <a:tc>
                  <a:txBody>
                    <a:bodyPr/>
                    <a:lstStyle/>
                    <a:p>
                      <a:pPr algn="ctr"/>
                      <a:r>
                        <a:rPr lang="en-GB" dirty="0" smtClean="0"/>
                        <a:t>Urban Sprawls</a:t>
                      </a:r>
                      <a:endParaRPr lang="en-GB" dirty="0"/>
                    </a:p>
                  </a:txBody>
                  <a:tcPr/>
                </a:tc>
              </a:tr>
              <a:tr h="416400">
                <a:tc>
                  <a:txBody>
                    <a:bodyPr/>
                    <a:lstStyle/>
                    <a:p>
                      <a:pPr algn="ctr"/>
                      <a:r>
                        <a:rPr lang="en-GB" dirty="0" smtClean="0"/>
                        <a:t>Gentrification</a:t>
                      </a:r>
                      <a:endParaRPr lang="en-GB" dirty="0"/>
                    </a:p>
                  </a:txBody>
                  <a:tcPr/>
                </a:tc>
                <a:tc gridSpan="2">
                  <a:txBody>
                    <a:bodyPr/>
                    <a:lstStyle/>
                    <a:p>
                      <a:pPr algn="ctr"/>
                      <a:r>
                        <a:rPr lang="en-GB" dirty="0" smtClean="0"/>
                        <a:t>Environmental Issues</a:t>
                      </a:r>
                      <a:endParaRPr lang="en-GB" dirty="0"/>
                    </a:p>
                  </a:txBody>
                  <a:tcPr/>
                </a:tc>
                <a:tc hMerge="1">
                  <a:txBody>
                    <a:bodyPr/>
                    <a:lstStyle/>
                    <a:p>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Traffic Congestion</a:t>
                      </a:r>
                      <a:endParaRPr lang="en-GB" dirty="0"/>
                    </a:p>
                  </a:txBody>
                  <a:tcPr/>
                </a:tc>
              </a:tr>
            </a:tbl>
          </a:graphicData>
        </a:graphic>
      </p:graphicFrame>
    </p:spTree>
    <p:extLst>
      <p:ext uri="{BB962C8B-B14F-4D97-AF65-F5344CB8AC3E}">
        <p14:creationId xmlns:p14="http://schemas.microsoft.com/office/powerpoint/2010/main" val="24702479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980728"/>
            <a:ext cx="8643998" cy="5328592"/>
          </a:xfrm>
        </p:spPr>
        <p:txBody>
          <a:bodyPr>
            <a:noAutofit/>
          </a:bodyPr>
          <a:lstStyle/>
          <a:p>
            <a:pPr marL="109728" indent="0">
              <a:buNone/>
            </a:pPr>
            <a:r>
              <a:rPr lang="en-GB" sz="2000" dirty="0" smtClean="0"/>
              <a:t>In response to society changes, the changes and developments in technology are designed to address these issues but also change in time with demands, sales, social pressure and advances in skills and developments. For every thing we have in our daily life there has been a development of some degree, not all of which is obvious just as the reasons for change are not obvious. </a:t>
            </a:r>
          </a:p>
          <a:p>
            <a:r>
              <a:rPr lang="en-GB" sz="2000" dirty="0" smtClean="0"/>
              <a:t>Cars still have 4 wheels, typewriters are still Qwerty, radios still need tuning, radar and sonar still is still circular in tracking. These things have not changed but the technologies within them have advanced. Discuss the benefits in the technological change and the social impact this change has made to society and personal usage. From the selection below, discuss the scope of change within these latent technologies:</a:t>
            </a:r>
          </a:p>
          <a:p>
            <a:r>
              <a:rPr lang="en-GB" sz="2000" dirty="0" smtClean="0"/>
              <a:t>Cars, radar, sonar, typewriters, computers, radio, bicycles, trains, impact clothing, kitchenware and white goods.</a:t>
            </a:r>
          </a:p>
        </p:txBody>
      </p:sp>
      <p:sp>
        <p:nvSpPr>
          <p:cNvPr id="2" name="Title 1"/>
          <p:cNvSpPr>
            <a:spLocks noGrp="1"/>
          </p:cNvSpPr>
          <p:nvPr>
            <p:ph type="title"/>
          </p:nvPr>
        </p:nvSpPr>
        <p:spPr>
          <a:xfrm>
            <a:off x="251520" y="112952"/>
            <a:ext cx="8712968" cy="795768"/>
          </a:xfrm>
        </p:spPr>
        <p:txBody>
          <a:bodyPr>
            <a:noAutofit/>
          </a:bodyPr>
          <a:lstStyle/>
          <a:p>
            <a:r>
              <a:rPr lang="en-GB" sz="2900" dirty="0" smtClean="0"/>
              <a:t>P1.2 </a:t>
            </a:r>
            <a:r>
              <a:rPr lang="en-GB" sz="2900" dirty="0"/>
              <a:t>- Technological </a:t>
            </a:r>
            <a:r>
              <a:rPr lang="en-GB" sz="2900" dirty="0" smtClean="0"/>
              <a:t>developments - Scope </a:t>
            </a:r>
            <a:endParaRPr lang="en-US" sz="2900" dirty="0"/>
          </a:p>
        </p:txBody>
      </p:sp>
    </p:spTree>
    <p:extLst>
      <p:ext uri="{BB962C8B-B14F-4D97-AF65-F5344CB8AC3E}">
        <p14:creationId xmlns:p14="http://schemas.microsoft.com/office/powerpoint/2010/main" val="35645165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36712"/>
            <a:ext cx="8643998" cy="4968552"/>
          </a:xfrm>
        </p:spPr>
        <p:txBody>
          <a:bodyPr>
            <a:noAutofit/>
          </a:bodyPr>
          <a:lstStyle/>
          <a:p>
            <a:r>
              <a:rPr lang="en-GB" sz="1800" b="1" dirty="0" smtClean="0"/>
              <a:t>Technical Change </a:t>
            </a:r>
            <a:r>
              <a:rPr lang="en-GB" sz="1800" dirty="0" smtClean="0"/>
              <a:t>– Describe the technical changes, what is different, what has developed, use comparison tables of before and current.</a:t>
            </a:r>
          </a:p>
          <a:p>
            <a:r>
              <a:rPr lang="en-GB" sz="1800" dirty="0" smtClean="0"/>
              <a:t>Condition for change – Why did it change, what was the demand, what was wrong with the old systems, what in society is different to force this change.</a:t>
            </a:r>
          </a:p>
          <a:p>
            <a:r>
              <a:rPr lang="en-GB" sz="1800" b="1" dirty="0" smtClean="0"/>
              <a:t>Impact of Change </a:t>
            </a:r>
            <a:r>
              <a:rPr lang="en-GB" sz="1800" dirty="0" smtClean="0"/>
              <a:t>– Describe the current rate of progression, what is better with it, what impact has it had on technologies that are dependant on it.</a:t>
            </a:r>
          </a:p>
          <a:p>
            <a:r>
              <a:rPr lang="en-GB" sz="1800" b="1" dirty="0" smtClean="0"/>
              <a:t>Benefits of Change </a:t>
            </a:r>
            <a:r>
              <a:rPr lang="en-GB" sz="1800" dirty="0" smtClean="0"/>
              <a:t>– Describe how we are better off for instance in terms of economics, availability, quality of life, safety, speed and reliability.</a:t>
            </a:r>
          </a:p>
          <a:p>
            <a:r>
              <a:rPr lang="en-GB" sz="1800" b="1" dirty="0" smtClean="0"/>
              <a:t>Fallout of change </a:t>
            </a:r>
            <a:r>
              <a:rPr lang="en-GB" sz="1800" dirty="0" smtClean="0"/>
              <a:t>– Discuss the consequences of the change in terms of by-products, waste, employment, obsolescence, loss of practical skill and independence.</a:t>
            </a:r>
          </a:p>
          <a:p>
            <a:pPr marL="109728" indent="0">
              <a:buNone/>
            </a:pPr>
            <a:r>
              <a:rPr lang="en-GB" sz="1800" b="1" dirty="0" smtClean="0"/>
              <a:t>Task 2 – P1.2 – </a:t>
            </a:r>
            <a:r>
              <a:rPr lang="en-GB" sz="1800" dirty="0" smtClean="0"/>
              <a:t>Discuss the scope of change within </a:t>
            </a:r>
            <a:r>
              <a:rPr lang="en-GB" sz="1800" b="1" dirty="0" smtClean="0"/>
              <a:t>three</a:t>
            </a:r>
            <a:r>
              <a:rPr lang="en-GB" sz="1800" dirty="0" smtClean="0"/>
              <a:t> latent technologies and the social impact these changes have made on society.</a:t>
            </a:r>
            <a:endParaRPr lang="en-GB" sz="1800" dirty="0"/>
          </a:p>
        </p:txBody>
      </p:sp>
      <p:sp>
        <p:nvSpPr>
          <p:cNvPr id="2" name="Title 1"/>
          <p:cNvSpPr>
            <a:spLocks noGrp="1"/>
          </p:cNvSpPr>
          <p:nvPr>
            <p:ph type="title"/>
          </p:nvPr>
        </p:nvSpPr>
        <p:spPr>
          <a:xfrm>
            <a:off x="251520" y="112952"/>
            <a:ext cx="8712968" cy="723760"/>
          </a:xfrm>
        </p:spPr>
        <p:txBody>
          <a:bodyPr>
            <a:noAutofit/>
          </a:bodyPr>
          <a:lstStyle/>
          <a:p>
            <a:r>
              <a:rPr lang="en-GB" sz="2900" dirty="0" smtClean="0"/>
              <a:t>P1.2 </a:t>
            </a:r>
            <a:r>
              <a:rPr lang="en-GB" sz="2900" dirty="0"/>
              <a:t>- Technological </a:t>
            </a:r>
            <a:r>
              <a:rPr lang="en-GB" sz="2900" dirty="0" smtClean="0"/>
              <a:t>developments - Scope </a:t>
            </a:r>
            <a:endParaRPr lang="en-US" sz="2900" dirty="0"/>
          </a:p>
        </p:txBody>
      </p:sp>
      <p:graphicFrame>
        <p:nvGraphicFramePr>
          <p:cNvPr id="4" name="Table 3"/>
          <p:cNvGraphicFramePr>
            <a:graphicFrameLocks noGrp="1"/>
          </p:cNvGraphicFramePr>
          <p:nvPr>
            <p:extLst>
              <p:ext uri="{D42A27DB-BD31-4B8C-83A1-F6EECF244321}">
                <p14:modId xmlns:p14="http://schemas.microsoft.com/office/powerpoint/2010/main" val="1124211693"/>
              </p:ext>
            </p:extLst>
          </p:nvPr>
        </p:nvGraphicFramePr>
        <p:xfrm>
          <a:off x="323528" y="5733256"/>
          <a:ext cx="8640960" cy="640080"/>
        </p:xfrm>
        <a:graphic>
          <a:graphicData uri="http://schemas.openxmlformats.org/drawingml/2006/table">
            <a:tbl>
              <a:tblPr firstRow="1" bandRow="1">
                <a:tableStyleId>{5C22544A-7EE6-4342-B048-85BDC9FD1C3A}</a:tableStyleId>
              </a:tblPr>
              <a:tblGrid>
                <a:gridCol w="1728192"/>
                <a:gridCol w="1728192"/>
                <a:gridCol w="1728192"/>
                <a:gridCol w="1728192"/>
                <a:gridCol w="1728192"/>
              </a:tblGrid>
              <a:tr h="370840">
                <a:tc>
                  <a:txBody>
                    <a:bodyPr/>
                    <a:lstStyle/>
                    <a:p>
                      <a:pPr algn="ctr"/>
                      <a:r>
                        <a:rPr lang="en-GB" b="0" dirty="0" smtClean="0"/>
                        <a:t>Technical Change</a:t>
                      </a:r>
                      <a:endParaRPr lang="en-GB" b="0" dirty="0"/>
                    </a:p>
                  </a:txBody>
                  <a:tcPr/>
                </a:tc>
                <a:tc>
                  <a:txBody>
                    <a:bodyPr/>
                    <a:lstStyle/>
                    <a:p>
                      <a:pPr algn="ctr"/>
                      <a:r>
                        <a:rPr lang="en-GB" b="0" dirty="0" smtClean="0"/>
                        <a:t>Condition for change</a:t>
                      </a:r>
                      <a:endParaRPr lang="en-GB" b="0" dirty="0"/>
                    </a:p>
                  </a:txBody>
                  <a:tcPr/>
                </a:tc>
                <a:tc>
                  <a:txBody>
                    <a:bodyPr/>
                    <a:lstStyle/>
                    <a:p>
                      <a:pPr algn="ctr"/>
                      <a:r>
                        <a:rPr lang="en-GB" b="0" dirty="0" smtClean="0"/>
                        <a:t>Impact</a:t>
                      </a:r>
                      <a:r>
                        <a:rPr lang="en-GB" b="0" baseline="0" dirty="0" smtClean="0"/>
                        <a:t> of Change</a:t>
                      </a:r>
                      <a:endParaRPr lang="en-GB" b="0" dirty="0"/>
                    </a:p>
                  </a:txBody>
                  <a:tcPr/>
                </a:tc>
                <a:tc>
                  <a:txBody>
                    <a:bodyPr/>
                    <a:lstStyle/>
                    <a:p>
                      <a:pPr algn="ctr"/>
                      <a:r>
                        <a:rPr lang="en-GB" b="0" dirty="0" smtClean="0"/>
                        <a:t>Benefits</a:t>
                      </a:r>
                      <a:r>
                        <a:rPr lang="en-GB" b="0" baseline="0" dirty="0" smtClean="0"/>
                        <a:t> of change</a:t>
                      </a:r>
                      <a:endParaRPr lang="en-GB" b="0" dirty="0"/>
                    </a:p>
                  </a:txBody>
                  <a:tcPr/>
                </a:tc>
                <a:tc>
                  <a:txBody>
                    <a:bodyPr/>
                    <a:lstStyle/>
                    <a:p>
                      <a:pPr algn="ctr"/>
                      <a:r>
                        <a:rPr lang="en-GB" b="0" dirty="0" smtClean="0"/>
                        <a:t>Fallout of change</a:t>
                      </a:r>
                      <a:endParaRPr lang="en-GB" b="0" dirty="0"/>
                    </a:p>
                  </a:txBody>
                  <a:tcPr/>
                </a:tc>
              </a:tr>
            </a:tbl>
          </a:graphicData>
        </a:graphic>
      </p:graphicFrame>
    </p:spTree>
    <p:extLst>
      <p:ext uri="{BB962C8B-B14F-4D97-AF65-F5344CB8AC3E}">
        <p14:creationId xmlns:p14="http://schemas.microsoft.com/office/powerpoint/2010/main" val="5571667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36712"/>
            <a:ext cx="8643998" cy="4824536"/>
          </a:xfrm>
        </p:spPr>
        <p:txBody>
          <a:bodyPr>
            <a:noAutofit/>
          </a:bodyPr>
          <a:lstStyle/>
          <a:p>
            <a:r>
              <a:rPr lang="en-GB" sz="1600" dirty="0" smtClean="0"/>
              <a:t>The continued automation of digital devices has been the main obvious form of progress we see from day to day. This comes at a  cost, specifically when this technology is transferred to societies with less technical advancements as western culture. It also has an impact on employments with the reduction in staffing, the increase of unemployment and the need for reskilling. </a:t>
            </a:r>
          </a:p>
          <a:p>
            <a:r>
              <a:rPr lang="en-GB" sz="1600" b="1" dirty="0" smtClean="0"/>
              <a:t>Digital devices</a:t>
            </a:r>
            <a:r>
              <a:rPr lang="en-GB" sz="1600" dirty="0" smtClean="0"/>
              <a:t> – Even signing things has disappeared, count the amount of technological devices in the standard household, digital television, landlines, tablets, pads, sensors etc. </a:t>
            </a:r>
          </a:p>
          <a:p>
            <a:r>
              <a:rPr lang="en-GB" sz="1600" b="1" dirty="0" smtClean="0"/>
              <a:t>Switches </a:t>
            </a:r>
            <a:r>
              <a:rPr lang="en-GB" sz="1600" dirty="0" smtClean="0"/>
              <a:t>– Look at the old Star Trek vs. the New, no longer lights and buttons but switches, the automation of everything we used to physically use is inevitable.</a:t>
            </a:r>
          </a:p>
          <a:p>
            <a:r>
              <a:rPr lang="en-GB" sz="1600" b="1" dirty="0" smtClean="0"/>
              <a:t>Manufacturing </a:t>
            </a:r>
            <a:r>
              <a:rPr lang="en-GB" sz="1600" dirty="0" smtClean="0"/>
              <a:t>– One worker when a thousand would once suffice, mechanised production processes, automation of sales processes, streamlining of business functions.</a:t>
            </a:r>
          </a:p>
          <a:p>
            <a:r>
              <a:rPr lang="en-GB" sz="1600" b="1" dirty="0" smtClean="0"/>
              <a:t>Health </a:t>
            </a:r>
            <a:r>
              <a:rPr lang="en-GB" sz="1600" b="1" dirty="0"/>
              <a:t>support machines </a:t>
            </a:r>
            <a:r>
              <a:rPr lang="en-GB" sz="1600" dirty="0" smtClean="0"/>
              <a:t>– the technical </a:t>
            </a:r>
            <a:r>
              <a:rPr lang="en-GB" sz="1600" dirty="0"/>
              <a:t>improvements in health monitoring </a:t>
            </a:r>
            <a:r>
              <a:rPr lang="en-GB" sz="1600" dirty="0" smtClean="0"/>
              <a:t>devices, biometric monitoring, personalised heart measures, pulse and calorie monitors. Think of how much a professional runner uses technology in their daily routines.</a:t>
            </a:r>
          </a:p>
          <a:p>
            <a:pPr marL="109728" indent="0">
              <a:buNone/>
            </a:pPr>
            <a:r>
              <a:rPr lang="en-GB" sz="1600" b="1" dirty="0"/>
              <a:t>Task </a:t>
            </a:r>
            <a:r>
              <a:rPr lang="en-GB" sz="1600" b="1" dirty="0" smtClean="0"/>
              <a:t>3 </a:t>
            </a:r>
            <a:r>
              <a:rPr lang="en-GB" sz="1600" b="1" dirty="0"/>
              <a:t>– </a:t>
            </a:r>
            <a:r>
              <a:rPr lang="en-GB" sz="1600" b="1" dirty="0" smtClean="0"/>
              <a:t>P1.3 </a:t>
            </a:r>
            <a:r>
              <a:rPr lang="en-GB" sz="1600" b="1" dirty="0"/>
              <a:t>– </a:t>
            </a:r>
            <a:r>
              <a:rPr lang="en-GB" sz="1600" dirty="0"/>
              <a:t>Discuss the scope of </a:t>
            </a:r>
            <a:r>
              <a:rPr lang="en-GB" sz="1600" dirty="0" smtClean="0"/>
              <a:t>automation within </a:t>
            </a:r>
            <a:r>
              <a:rPr lang="en-GB" sz="1600" b="1" dirty="0"/>
              <a:t>three</a:t>
            </a:r>
            <a:r>
              <a:rPr lang="en-GB" sz="1600" dirty="0"/>
              <a:t> </a:t>
            </a:r>
            <a:r>
              <a:rPr lang="en-GB" sz="1600" dirty="0" smtClean="0"/>
              <a:t>automated technologies </a:t>
            </a:r>
            <a:r>
              <a:rPr lang="en-GB" sz="1600" dirty="0"/>
              <a:t>and the social impact these changes have made on society</a:t>
            </a:r>
            <a:r>
              <a:rPr lang="en-GB" sz="1600" dirty="0" smtClean="0"/>
              <a:t>.</a:t>
            </a:r>
            <a:endParaRPr lang="en-GB" sz="1600" dirty="0"/>
          </a:p>
        </p:txBody>
      </p:sp>
      <p:sp>
        <p:nvSpPr>
          <p:cNvPr id="2" name="Title 1"/>
          <p:cNvSpPr>
            <a:spLocks noGrp="1"/>
          </p:cNvSpPr>
          <p:nvPr>
            <p:ph type="title"/>
          </p:nvPr>
        </p:nvSpPr>
        <p:spPr>
          <a:xfrm>
            <a:off x="251520" y="112952"/>
            <a:ext cx="8712968" cy="651752"/>
          </a:xfrm>
        </p:spPr>
        <p:txBody>
          <a:bodyPr>
            <a:noAutofit/>
          </a:bodyPr>
          <a:lstStyle/>
          <a:p>
            <a:r>
              <a:rPr lang="en-GB" sz="2600" dirty="0" smtClean="0"/>
              <a:t>P1.3 </a:t>
            </a:r>
            <a:r>
              <a:rPr lang="en-GB" sz="2600" dirty="0"/>
              <a:t>- Technological </a:t>
            </a:r>
            <a:r>
              <a:rPr lang="en-GB" sz="2600" dirty="0" smtClean="0"/>
              <a:t>developments - Automation</a:t>
            </a:r>
            <a:endParaRPr lang="en-US" sz="2600" dirty="0"/>
          </a:p>
        </p:txBody>
      </p:sp>
      <p:graphicFrame>
        <p:nvGraphicFramePr>
          <p:cNvPr id="4" name="Table 3"/>
          <p:cNvGraphicFramePr>
            <a:graphicFrameLocks noGrp="1"/>
          </p:cNvGraphicFramePr>
          <p:nvPr>
            <p:extLst>
              <p:ext uri="{D42A27DB-BD31-4B8C-83A1-F6EECF244321}">
                <p14:modId xmlns:p14="http://schemas.microsoft.com/office/powerpoint/2010/main" val="1580049469"/>
              </p:ext>
            </p:extLst>
          </p:nvPr>
        </p:nvGraphicFramePr>
        <p:xfrm>
          <a:off x="323528" y="5813256"/>
          <a:ext cx="8640960" cy="640080"/>
        </p:xfrm>
        <a:graphic>
          <a:graphicData uri="http://schemas.openxmlformats.org/drawingml/2006/table">
            <a:tbl>
              <a:tblPr firstRow="1" bandRow="1">
                <a:tableStyleId>{5C22544A-7EE6-4342-B048-85BDC9FD1C3A}</a:tableStyleId>
              </a:tblPr>
              <a:tblGrid>
                <a:gridCol w="1728192"/>
                <a:gridCol w="1728192"/>
                <a:gridCol w="1728192"/>
                <a:gridCol w="1728192"/>
                <a:gridCol w="1728192"/>
              </a:tblGrid>
              <a:tr h="370840">
                <a:tc>
                  <a:txBody>
                    <a:bodyPr/>
                    <a:lstStyle/>
                    <a:p>
                      <a:pPr algn="ctr"/>
                      <a:r>
                        <a:rPr lang="en-GB" b="0" dirty="0" smtClean="0"/>
                        <a:t>Technical Change</a:t>
                      </a:r>
                      <a:endParaRPr lang="en-GB" b="0" dirty="0"/>
                    </a:p>
                  </a:txBody>
                  <a:tcPr/>
                </a:tc>
                <a:tc>
                  <a:txBody>
                    <a:bodyPr/>
                    <a:lstStyle/>
                    <a:p>
                      <a:pPr algn="ctr"/>
                      <a:r>
                        <a:rPr lang="en-GB" b="0" dirty="0" smtClean="0"/>
                        <a:t>Condition for change</a:t>
                      </a:r>
                      <a:endParaRPr lang="en-GB" b="0" dirty="0"/>
                    </a:p>
                  </a:txBody>
                  <a:tcPr/>
                </a:tc>
                <a:tc>
                  <a:txBody>
                    <a:bodyPr/>
                    <a:lstStyle/>
                    <a:p>
                      <a:pPr algn="ctr"/>
                      <a:r>
                        <a:rPr lang="en-GB" b="0" dirty="0" smtClean="0"/>
                        <a:t>Impact</a:t>
                      </a:r>
                      <a:r>
                        <a:rPr lang="en-GB" b="0" baseline="0" dirty="0" smtClean="0"/>
                        <a:t> of Change</a:t>
                      </a:r>
                      <a:endParaRPr lang="en-GB" b="0" dirty="0"/>
                    </a:p>
                  </a:txBody>
                  <a:tcPr/>
                </a:tc>
                <a:tc>
                  <a:txBody>
                    <a:bodyPr/>
                    <a:lstStyle/>
                    <a:p>
                      <a:pPr algn="ctr"/>
                      <a:r>
                        <a:rPr lang="en-GB" b="0" dirty="0" smtClean="0"/>
                        <a:t>Benefits</a:t>
                      </a:r>
                      <a:r>
                        <a:rPr lang="en-GB" b="0" baseline="0" dirty="0" smtClean="0"/>
                        <a:t> of change</a:t>
                      </a:r>
                      <a:endParaRPr lang="en-GB" b="0" dirty="0"/>
                    </a:p>
                  </a:txBody>
                  <a:tcPr/>
                </a:tc>
                <a:tc>
                  <a:txBody>
                    <a:bodyPr/>
                    <a:lstStyle/>
                    <a:p>
                      <a:pPr algn="ctr"/>
                      <a:r>
                        <a:rPr lang="en-GB" b="0" dirty="0" smtClean="0"/>
                        <a:t>Fallout of change</a:t>
                      </a:r>
                      <a:endParaRPr lang="en-GB" b="0" dirty="0"/>
                    </a:p>
                  </a:txBody>
                  <a:tcPr/>
                </a:tc>
              </a:tr>
            </a:tbl>
          </a:graphicData>
        </a:graphic>
      </p:graphicFrame>
    </p:spTree>
    <p:extLst>
      <p:ext uri="{BB962C8B-B14F-4D97-AF65-F5344CB8AC3E}">
        <p14:creationId xmlns:p14="http://schemas.microsoft.com/office/powerpoint/2010/main" val="28615710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11190</TotalTime>
  <Words>3139</Words>
  <Application>Microsoft Office PowerPoint</Application>
  <PresentationFormat>On-screen Show (4:3)</PresentationFormat>
  <Paragraphs>187</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Concourse</vt:lpstr>
      <vt:lpstr>Unit 42</vt:lpstr>
      <vt:lpstr>Scenario</vt:lpstr>
      <vt:lpstr>LO1 - Assessment Criteria</vt:lpstr>
      <vt:lpstr>LO1 Understand what is meant by a smarter planet </vt:lpstr>
      <vt:lpstr>Assessment Criterion P1 </vt:lpstr>
      <vt:lpstr>P1.1 - Technological developments - Issues</vt:lpstr>
      <vt:lpstr>P1.2 - Technological developments - Scope </vt:lpstr>
      <vt:lpstr>P1.2 - Technological developments - Scope </vt:lpstr>
      <vt:lpstr>P1.3 - Technological developments - Automation</vt:lpstr>
      <vt:lpstr>P1.4 - Technological developments - Communication</vt:lpstr>
      <vt:lpstr>P1.5 - Technological developments – Embedded</vt:lpstr>
      <vt:lpstr>P1.6 - Technological developments – Evolution</vt:lpstr>
      <vt:lpstr>P1.7 - Technological developments – Purpose of Change</vt:lpstr>
      <vt:lpstr>P1.8 - Technological developments – Benefits of Change</vt:lpstr>
      <vt:lpstr>P1.9 - Technological developments – Smarter Planet</vt:lpstr>
      <vt:lpstr>P1 – Assessment Criteria</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253</cp:revision>
  <dcterms:created xsi:type="dcterms:W3CDTF">2010-12-28T13:51:34Z</dcterms:created>
  <dcterms:modified xsi:type="dcterms:W3CDTF">2013-12-28T21:47:29Z</dcterms:modified>
</cp:coreProperties>
</file>